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handoutMasterIdLst>
    <p:handoutMasterId r:id="rId22"/>
  </p:handoutMasterIdLst>
  <p:sldIdLst>
    <p:sldId id="293" r:id="rId2"/>
    <p:sldId id="288" r:id="rId3"/>
    <p:sldId id="256" r:id="rId4"/>
    <p:sldId id="257" r:id="rId5"/>
    <p:sldId id="258" r:id="rId6"/>
    <p:sldId id="289" r:id="rId7"/>
    <p:sldId id="279" r:id="rId8"/>
    <p:sldId id="263" r:id="rId9"/>
    <p:sldId id="264" r:id="rId10"/>
    <p:sldId id="270" r:id="rId11"/>
    <p:sldId id="273" r:id="rId12"/>
    <p:sldId id="265" r:id="rId13"/>
    <p:sldId id="266" r:id="rId14"/>
    <p:sldId id="290" r:id="rId15"/>
    <p:sldId id="260" r:id="rId16"/>
    <p:sldId id="292" r:id="rId17"/>
    <p:sldId id="278" r:id="rId18"/>
    <p:sldId id="294" r:id="rId19"/>
    <p:sldId id="291" r:id="rId20"/>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7" autoAdjust="0"/>
  </p:normalViewPr>
  <p:slideViewPr>
    <p:cSldViewPr>
      <p:cViewPr varScale="1">
        <p:scale>
          <a:sx n="102" d="100"/>
          <a:sy n="102" d="100"/>
        </p:scale>
        <p:origin x="264" y="108"/>
      </p:cViewPr>
      <p:guideLst>
        <p:guide orient="horz" pos="2160"/>
        <p:guide pos="2880"/>
      </p:guideLst>
    </p:cSldViewPr>
  </p:slideViewPr>
  <p:outlineViewPr>
    <p:cViewPr>
      <p:scale>
        <a:sx n="33" d="100"/>
        <a:sy n="33" d="100"/>
      </p:scale>
      <p:origin x="0" y="37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887186" cy="49633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3" y="3"/>
            <a:ext cx="2887186" cy="496331"/>
          </a:xfrm>
          <a:prstGeom prst="rect">
            <a:avLst/>
          </a:prstGeom>
        </p:spPr>
        <p:txBody>
          <a:bodyPr vert="horz" lIns="91440" tIns="45720" rIns="91440" bIns="45720" rtlCol="0"/>
          <a:lstStyle>
            <a:lvl1pPr algn="r">
              <a:defRPr sz="1200"/>
            </a:lvl1pPr>
          </a:lstStyle>
          <a:p>
            <a:fld id="{86C27823-B31B-447E-A498-E00C3EF4D227}" type="datetimeFigureOut">
              <a:rPr lang="en-US" smtClean="0"/>
              <a:pPr/>
              <a:t>11/4/2019</a:t>
            </a:fld>
            <a:endParaRPr lang="en-GB"/>
          </a:p>
        </p:txBody>
      </p:sp>
      <p:sp>
        <p:nvSpPr>
          <p:cNvPr id="4" name="Footer Placeholder 3"/>
          <p:cNvSpPr>
            <a:spLocks noGrp="1"/>
          </p:cNvSpPr>
          <p:nvPr>
            <p:ph type="ftr" sz="quarter" idx="2"/>
          </p:nvPr>
        </p:nvSpPr>
        <p:spPr>
          <a:xfrm>
            <a:off x="3" y="9428586"/>
            <a:ext cx="2887186" cy="4963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3" y="9428586"/>
            <a:ext cx="2887186" cy="496331"/>
          </a:xfrm>
          <a:prstGeom prst="rect">
            <a:avLst/>
          </a:prstGeom>
        </p:spPr>
        <p:txBody>
          <a:bodyPr vert="horz" lIns="91440" tIns="45720" rIns="91440" bIns="45720" rtlCol="0" anchor="b"/>
          <a:lstStyle>
            <a:lvl1pPr algn="r">
              <a:defRPr sz="1200"/>
            </a:lvl1pPr>
          </a:lstStyle>
          <a:p>
            <a:fld id="{A114C18F-D691-45BD-8BFE-C2680A1B7F62}" type="slidenum">
              <a:rPr lang="en-GB" smtClean="0"/>
              <a:pPr/>
              <a:t>‹#›</a:t>
            </a:fld>
            <a:endParaRPr lang="en-GB"/>
          </a:p>
        </p:txBody>
      </p:sp>
    </p:spTree>
    <p:extLst>
      <p:ext uri="{BB962C8B-B14F-4D97-AF65-F5344CB8AC3E}">
        <p14:creationId xmlns:p14="http://schemas.microsoft.com/office/powerpoint/2010/main" val="114461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E70F53CB-1365-4FB2-A17D-5CDF288369D5}" type="datetimeFigureOut">
              <a:rPr lang="en-GB" smtClean="0"/>
              <a:t>04/11/2019</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14875"/>
            <a:ext cx="5329238"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a:defRPr sz="1200"/>
            </a:lvl1pPr>
          </a:lstStyle>
          <a:p>
            <a:fld id="{AE15D20B-6E05-4905-A8E0-234BAFB07743}" type="slidenum">
              <a:rPr lang="en-GB" smtClean="0"/>
              <a:t>‹#›</a:t>
            </a:fld>
            <a:endParaRPr lang="en-GB"/>
          </a:p>
        </p:txBody>
      </p:sp>
    </p:spTree>
    <p:extLst>
      <p:ext uri="{BB962C8B-B14F-4D97-AF65-F5344CB8AC3E}">
        <p14:creationId xmlns:p14="http://schemas.microsoft.com/office/powerpoint/2010/main" val="537324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system  EG</a:t>
            </a:r>
            <a:r>
              <a:rPr lang="en-GB" baseline="0" dirty="0" smtClean="0"/>
              <a:t>  MLA APA</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3</a:t>
            </a:fld>
            <a:endParaRPr lang="en-GB"/>
          </a:p>
        </p:txBody>
      </p:sp>
    </p:spTree>
    <p:extLst>
      <p:ext uri="{BB962C8B-B14F-4D97-AF65-F5344CB8AC3E}">
        <p14:creationId xmlns:p14="http://schemas.microsoft.com/office/powerpoint/2010/main" val="157964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Illustrate with Cottrell</a:t>
            </a:r>
            <a:r>
              <a:rPr lang="en-GB" baseline="0" dirty="0" smtClean="0"/>
              <a:t> study skills plus get the students to source citation and get reference.</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7</a:t>
            </a:fld>
            <a:endParaRPr lang="en-GB"/>
          </a:p>
        </p:txBody>
      </p:sp>
    </p:spTree>
    <p:extLst>
      <p:ext uri="{BB962C8B-B14F-4D97-AF65-F5344CB8AC3E}">
        <p14:creationId xmlns:p14="http://schemas.microsoft.com/office/powerpoint/2010/main" val="56350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book, journal and website  to illustrate</a:t>
            </a:r>
            <a:r>
              <a:rPr lang="en-GB" baseline="0" dirty="0" smtClean="0"/>
              <a:t> where you are getting the information from – not always straight forward.  Got to be in this order and format-  part of the standards.</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8</a:t>
            </a:fld>
            <a:endParaRPr lang="en-GB"/>
          </a:p>
        </p:txBody>
      </p:sp>
    </p:spTree>
    <p:extLst>
      <p:ext uri="{BB962C8B-B14F-4D97-AF65-F5344CB8AC3E}">
        <p14:creationId xmlns:p14="http://schemas.microsoft.com/office/powerpoint/2010/main" val="134190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Logically </a:t>
            </a:r>
            <a:r>
              <a:rPr lang="en-GB" baseline="0" dirty="0" smtClean="0"/>
              <a:t> - you are just trying to help someone else retrace your research path.  Use book again to illustrate the who what when etc.  So far only shown book but logic follows no matter the format of item.</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14</a:t>
            </a:fld>
            <a:endParaRPr lang="en-GB"/>
          </a:p>
        </p:txBody>
      </p:sp>
    </p:spTree>
    <p:extLst>
      <p:ext uri="{BB962C8B-B14F-4D97-AF65-F5344CB8AC3E}">
        <p14:creationId xmlns:p14="http://schemas.microsoft.com/office/powerpoint/2010/main" val="359020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Template</a:t>
            </a:r>
            <a:r>
              <a:rPr lang="en-GB" baseline="0" dirty="0" smtClean="0"/>
              <a:t> sheet, example sheet  plus the links to some of the tools get into the habit of using.</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15</a:t>
            </a:fld>
            <a:endParaRPr lang="en-GB"/>
          </a:p>
        </p:txBody>
      </p:sp>
    </p:spTree>
    <p:extLst>
      <p:ext uri="{BB962C8B-B14F-4D97-AF65-F5344CB8AC3E}">
        <p14:creationId xmlns:p14="http://schemas.microsoft.com/office/powerpoint/2010/main" val="191132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see other</a:t>
            </a:r>
            <a:r>
              <a:rPr lang="en-GB" baseline="0" dirty="0" smtClean="0"/>
              <a:t> VLE links on separate page.</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17</a:t>
            </a:fld>
            <a:endParaRPr lang="en-GB"/>
          </a:p>
        </p:txBody>
      </p:sp>
    </p:spTree>
    <p:extLst>
      <p:ext uri="{BB962C8B-B14F-4D97-AF65-F5344CB8AC3E}">
        <p14:creationId xmlns:p14="http://schemas.microsoft.com/office/powerpoint/2010/main" val="250737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1FEF35-C1CD-44AB-94C4-4DD50082E4CE}" type="datetimeFigureOut">
              <a:rPr lang="en-US" smtClean="0"/>
              <a:pPr/>
              <a:t>11/4/2019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FEF35-C1CD-44AB-94C4-4DD50082E4CE}" type="datetimeFigureOut">
              <a:rPr lang="en-US" smtClean="0"/>
              <a:pPr/>
              <a:t>11/4/2019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FEF35-C1CD-44AB-94C4-4DD50082E4CE}" type="datetimeFigureOut">
              <a:rPr lang="en-US" smtClean="0"/>
              <a:pPr/>
              <a:t>11/4/2019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FEF35-C1CD-44AB-94C4-4DD50082E4CE}" type="datetimeFigureOut">
              <a:rPr lang="en-US" smtClean="0"/>
              <a:pPr/>
              <a:t>11/4/2019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1FEF35-C1CD-44AB-94C4-4DD50082E4CE}" type="datetimeFigureOut">
              <a:rPr lang="en-US" smtClean="0"/>
              <a:pPr/>
              <a:t>11/4/2019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1FEF35-C1CD-44AB-94C4-4DD50082E4CE}" type="datetimeFigureOut">
              <a:rPr lang="en-US" smtClean="0"/>
              <a:pPr/>
              <a:t>11/4/2019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1FEF35-C1CD-44AB-94C4-4DD50082E4CE}" type="datetimeFigureOut">
              <a:rPr lang="en-US" smtClean="0"/>
              <a:pPr/>
              <a:t>11/4/2019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1FEF35-C1CD-44AB-94C4-4DD50082E4CE}" type="datetimeFigureOut">
              <a:rPr lang="en-US" smtClean="0"/>
              <a:pPr/>
              <a:t>11/4/2019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FEF35-C1CD-44AB-94C4-4DD50082E4CE}" type="datetimeFigureOut">
              <a:rPr lang="en-US" smtClean="0"/>
              <a:pPr/>
              <a:t>11/4/2019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FEF35-C1CD-44AB-94C4-4DD50082E4CE}" type="datetimeFigureOut">
              <a:rPr lang="en-US" smtClean="0"/>
              <a:pPr/>
              <a:t>11/4/2019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A4385-B0E5-4C61-B16B-3CCB15B5F119}" type="slidenum">
              <a:rPr lang="en-GB" smtClean="0"/>
              <a:pPr/>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01FEF35-C1CD-44AB-94C4-4DD50082E4CE}" type="datetimeFigureOut">
              <a:rPr lang="en-US" smtClean="0"/>
              <a:pPr/>
              <a:t>11/4/2019</a:t>
            </a:fld>
            <a:endParaRPr lang="en-GB"/>
          </a:p>
        </p:txBody>
      </p:sp>
      <p:sp>
        <p:nvSpPr>
          <p:cNvPr id="9" name="Slide Number Placeholder 8"/>
          <p:cNvSpPr>
            <a:spLocks noGrp="1"/>
          </p:cNvSpPr>
          <p:nvPr>
            <p:ph type="sldNum" sz="quarter" idx="11"/>
          </p:nvPr>
        </p:nvSpPr>
        <p:spPr/>
        <p:txBody>
          <a:bodyPr/>
          <a:lstStyle/>
          <a:p>
            <a:fld id="{D45A4385-B0E5-4C61-B16B-3CCB15B5F119}"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45A4385-B0E5-4C61-B16B-3CCB15B5F119}" type="slidenum">
              <a:rPr lang="en-GB" smtClean="0"/>
              <a:pPr/>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01FEF35-C1CD-44AB-94C4-4DD50082E4CE}" type="datetimeFigureOut">
              <a:rPr lang="en-US" smtClean="0"/>
              <a:pPr/>
              <a:t>11/4/2019</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lm.nih.gov/medlineplus/stres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bbc.co.uk/science/0/2168544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libweb.anglia.ac.uk/referencing/harvard.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libweb.anglia.ac.uk/referencing/files/wordReferencing.mp4" TargetMode="External"/><Relationship Id="rId4" Type="http://schemas.openxmlformats.org/officeDocument/2006/relationships/hyperlink" Target="http://www.neilstoolbox.com/bibliography-creato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library.northampton.ac.uk/liberation/ref/cat.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755576" y="942067"/>
            <a:ext cx="7128792" cy="468052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Fake News</a:t>
            </a:r>
            <a:endParaRPr lang="en-GB" sz="4800" dirty="0"/>
          </a:p>
        </p:txBody>
      </p:sp>
    </p:spTree>
    <p:extLst>
      <p:ext uri="{BB962C8B-B14F-4D97-AF65-F5344CB8AC3E}">
        <p14:creationId xmlns:p14="http://schemas.microsoft.com/office/powerpoint/2010/main" val="3323264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Journals/magazines</a:t>
            </a:r>
            <a:endParaRPr lang="en-GB" dirty="0"/>
          </a:p>
        </p:txBody>
      </p:sp>
      <p:sp>
        <p:nvSpPr>
          <p:cNvPr id="3" name="Content Placeholder 2"/>
          <p:cNvSpPr>
            <a:spLocks noGrp="1"/>
          </p:cNvSpPr>
          <p:nvPr>
            <p:ph idx="1"/>
          </p:nvPr>
        </p:nvSpPr>
        <p:spPr/>
        <p:txBody>
          <a:bodyPr>
            <a:normAutofit fontScale="92500"/>
          </a:bodyPr>
          <a:lstStyle/>
          <a:p>
            <a:pPr>
              <a:buNone/>
            </a:pPr>
            <a:r>
              <a:rPr lang="en-GB" dirty="0" smtClean="0"/>
              <a:t>Information for journal articles can  generally be found on the contents page. </a:t>
            </a:r>
          </a:p>
          <a:p>
            <a:pPr>
              <a:buNone/>
            </a:pPr>
            <a:r>
              <a:rPr lang="en-GB" dirty="0" smtClean="0"/>
              <a:t>When referencing you need to include:</a:t>
            </a:r>
          </a:p>
          <a:p>
            <a:r>
              <a:rPr lang="en-GB" dirty="0" smtClean="0"/>
              <a:t>Surname of the author (s) comma initial (s) full stop.</a:t>
            </a:r>
          </a:p>
          <a:p>
            <a:r>
              <a:rPr lang="en-GB" dirty="0" smtClean="0"/>
              <a:t>Year of publication in brackets</a:t>
            </a:r>
          </a:p>
          <a:p>
            <a:r>
              <a:rPr lang="en-GB" dirty="0" smtClean="0"/>
              <a:t>Title of the article</a:t>
            </a:r>
          </a:p>
          <a:p>
            <a:r>
              <a:rPr lang="en-GB" dirty="0" smtClean="0"/>
              <a:t>Title of the journal  (in italics) comma.</a:t>
            </a:r>
          </a:p>
          <a:p>
            <a:r>
              <a:rPr lang="en-GB" dirty="0" smtClean="0"/>
              <a:t>Volume number, issue part number (in brackets), comma</a:t>
            </a:r>
          </a:p>
          <a:p>
            <a:r>
              <a:rPr lang="en-GB" dirty="0" smtClean="0"/>
              <a:t>First and last pages of the article separated by a hyphen and indicated by the abbreviation “pp” if more than one page.</a:t>
            </a:r>
          </a:p>
          <a:p>
            <a:pPr>
              <a:buNone/>
            </a:pPr>
            <a:r>
              <a:rPr lang="en-GB" dirty="0" smtClean="0"/>
              <a:t>Examples</a:t>
            </a:r>
          </a:p>
          <a:p>
            <a:pPr>
              <a:buNone/>
            </a:pPr>
            <a:r>
              <a:rPr lang="en-GB" dirty="0" smtClean="0"/>
              <a:t> Daniels, S (2008) Animal magic, </a:t>
            </a:r>
            <a:r>
              <a:rPr lang="en-GB" i="1" dirty="0" smtClean="0"/>
              <a:t>Nursing Standard, </a:t>
            </a:r>
            <a:r>
              <a:rPr lang="en-GB" dirty="0" smtClean="0"/>
              <a:t>23 (8), p.28</a:t>
            </a:r>
          </a:p>
          <a:p>
            <a:pPr>
              <a:buNone/>
            </a:pPr>
            <a:r>
              <a:rPr lang="en-GB" i="1" dirty="0" err="1" smtClean="0"/>
              <a:t>MacBrain</a:t>
            </a:r>
            <a:r>
              <a:rPr lang="en-GB" i="1" dirty="0" smtClean="0"/>
              <a:t>, S (2007) Colour me beautiful, </a:t>
            </a:r>
            <a:r>
              <a:rPr lang="en-GB" dirty="0" smtClean="0"/>
              <a:t>Guild News , `April pp 78-86</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Electronic Information</a:t>
            </a:r>
            <a:endParaRPr lang="en-GB" dirty="0"/>
          </a:p>
        </p:txBody>
      </p:sp>
      <p:sp>
        <p:nvSpPr>
          <p:cNvPr id="3" name="Content Placeholder 2"/>
          <p:cNvSpPr>
            <a:spLocks noGrp="1"/>
          </p:cNvSpPr>
          <p:nvPr>
            <p:ph idx="1"/>
          </p:nvPr>
        </p:nvSpPr>
        <p:spPr>
          <a:xfrm>
            <a:off x="457200" y="1268760"/>
            <a:ext cx="8229600" cy="5328592"/>
          </a:xfrm>
        </p:spPr>
        <p:txBody>
          <a:bodyPr>
            <a:normAutofit fontScale="32500" lnSpcReduction="20000"/>
          </a:bodyPr>
          <a:lstStyle/>
          <a:p>
            <a:r>
              <a:rPr lang="en-GB" sz="5500" dirty="0" smtClean="0"/>
              <a:t>Authorship or source of information. If this is not clear use whoever you think is responsible for the item.</a:t>
            </a:r>
          </a:p>
          <a:p>
            <a:r>
              <a:rPr lang="en-GB" sz="5500" dirty="0" smtClean="0"/>
              <a:t>The date of “publication” (in brackets) This is the date when the pages were most recently updated. It usually appears at the bottom of the page.</a:t>
            </a:r>
          </a:p>
          <a:p>
            <a:r>
              <a:rPr lang="en-GB" sz="5500" dirty="0" smtClean="0"/>
              <a:t>The title (in italics) Use the “home” page title if the specific document title is unclear.</a:t>
            </a:r>
          </a:p>
          <a:p>
            <a:r>
              <a:rPr lang="en-GB" sz="5500" dirty="0" smtClean="0"/>
              <a:t>The type of resource in square brackets  </a:t>
            </a:r>
            <a:r>
              <a:rPr lang="en-GB" sz="5500" dirty="0" err="1" smtClean="0"/>
              <a:t>eg</a:t>
            </a:r>
            <a:r>
              <a:rPr lang="en-GB" sz="5500" dirty="0" smtClean="0"/>
              <a:t> [online]</a:t>
            </a:r>
          </a:p>
          <a:p>
            <a:r>
              <a:rPr lang="en-GB" sz="5500" dirty="0" smtClean="0"/>
              <a:t>The URL (uniform resource locator – for a web address)</a:t>
            </a:r>
          </a:p>
          <a:p>
            <a:r>
              <a:rPr lang="en-GB" sz="5500" dirty="0" smtClean="0"/>
              <a:t>The date the source was accessed [in square brackets] </a:t>
            </a:r>
          </a:p>
          <a:p>
            <a:endParaRPr lang="en-GB" sz="4500" dirty="0"/>
          </a:p>
          <a:p>
            <a:endParaRPr lang="en-GB" sz="4500" dirty="0" smtClean="0"/>
          </a:p>
          <a:p>
            <a:endParaRPr lang="en-GB" dirty="0" smtClean="0"/>
          </a:p>
          <a:p>
            <a:endParaRPr lang="en-GB" dirty="0" smtClean="0"/>
          </a:p>
          <a:p>
            <a:pPr>
              <a:buNone/>
            </a:pPr>
            <a:endParaRPr lang="en-GB" dirty="0" smtClean="0"/>
          </a:p>
          <a:p>
            <a:pPr>
              <a:buNone/>
            </a:pPr>
            <a:r>
              <a:rPr lang="en-GB" sz="4900" dirty="0" smtClean="0"/>
              <a:t>Examples:</a:t>
            </a:r>
          </a:p>
          <a:p>
            <a:pPr>
              <a:buNone/>
            </a:pPr>
            <a:r>
              <a:rPr lang="en-GB" sz="4900" dirty="0" smtClean="0"/>
              <a:t>U.S. National Library of Medicine (2008) Health topics: Stress [Online] MedlinePlus Available at:</a:t>
            </a:r>
          </a:p>
          <a:p>
            <a:pPr>
              <a:buNone/>
            </a:pPr>
            <a:r>
              <a:rPr lang="en-GB" sz="4900" dirty="0" smtClean="0"/>
              <a:t>  </a:t>
            </a:r>
            <a:r>
              <a:rPr lang="en-GB" sz="4900" dirty="0" smtClean="0">
                <a:hlinkClick r:id="rId2"/>
              </a:rPr>
              <a:t>http://www.nlm.nih.gov/medlineplus/stress.html</a:t>
            </a:r>
            <a:r>
              <a:rPr lang="en-GB" sz="4900" dirty="0" smtClean="0"/>
              <a:t>  [assessed 4</a:t>
            </a:r>
            <a:r>
              <a:rPr lang="en-GB" sz="4900" baseline="30000" dirty="0" smtClean="0"/>
              <a:t>th</a:t>
            </a:r>
            <a:r>
              <a:rPr lang="en-GB" sz="4900" dirty="0" smtClean="0"/>
              <a:t> Dec 2008]</a:t>
            </a:r>
          </a:p>
          <a:p>
            <a:pPr>
              <a:buNone/>
            </a:pPr>
            <a:endParaRPr lang="en-GB" sz="4900" dirty="0"/>
          </a:p>
          <a:p>
            <a:pPr>
              <a:buNone/>
            </a:pPr>
            <a:endParaRPr lang="en-GB" sz="4900" dirty="0" smtClean="0"/>
          </a:p>
          <a:p>
            <a:pPr>
              <a:buNone/>
            </a:pPr>
            <a:r>
              <a:rPr lang="en-GB" sz="4900" dirty="0" smtClean="0"/>
              <a:t>Web address (URLs) may change or disappear completely this is why it’s essential that the date you actually accessed the information is recorded.  Get into good habits, cut and paste the web address to any document you are working on. It is easier to delete information you no longer require  than trying to back track trying to relocate your source.</a:t>
            </a:r>
          </a:p>
          <a:p>
            <a:pPr>
              <a:buNone/>
            </a:pPr>
            <a:endParaRPr lang="en-GB" sz="4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Quotations </a:t>
            </a:r>
            <a:endParaRPr lang="en-GB" dirty="0"/>
          </a:p>
        </p:txBody>
      </p:sp>
      <p:sp>
        <p:nvSpPr>
          <p:cNvPr id="3" name="Content Placeholder 2"/>
          <p:cNvSpPr>
            <a:spLocks noGrp="1"/>
          </p:cNvSpPr>
          <p:nvPr>
            <p:ph idx="1"/>
          </p:nvPr>
        </p:nvSpPr>
        <p:spPr/>
        <p:txBody>
          <a:bodyPr>
            <a:normAutofit/>
          </a:bodyPr>
          <a:lstStyle/>
          <a:p>
            <a:pPr>
              <a:buNone/>
            </a:pPr>
            <a:r>
              <a:rPr lang="en-GB" dirty="0" smtClean="0"/>
              <a:t>If you make a direct quote from another source of information you must use quotation marks to indicate this. The author(s) and date must be stated and if possible the page number from which the quote was taken.</a:t>
            </a:r>
          </a:p>
          <a:p>
            <a:pPr>
              <a:buNone/>
            </a:pPr>
            <a:r>
              <a:rPr lang="en-GB" dirty="0" smtClean="0"/>
              <a:t>Example</a:t>
            </a:r>
          </a:p>
          <a:p>
            <a:r>
              <a:rPr lang="en-GB" dirty="0" smtClean="0"/>
              <a:t>Webb (1999) said that “prejudice is commonly based on , or justified by, a stereotype.” (Webb 1999, p16)</a:t>
            </a:r>
          </a:p>
          <a:p>
            <a:pPr>
              <a:buNone/>
            </a:pPr>
            <a:r>
              <a:rPr lang="en-GB" dirty="0" smtClean="0"/>
              <a:t>Try not to use quotations too often and vary the way you introduce them into your text. The full reference to your source of the quotes should be listed with your other references</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Listing your references at the end of your work</a:t>
            </a:r>
            <a:endParaRPr lang="en-GB" dirty="0"/>
          </a:p>
        </p:txBody>
      </p:sp>
      <p:sp>
        <p:nvSpPr>
          <p:cNvPr id="3" name="Content Placeholder 2"/>
          <p:cNvSpPr>
            <a:spLocks noGrp="1"/>
          </p:cNvSpPr>
          <p:nvPr>
            <p:ph idx="1"/>
          </p:nvPr>
        </p:nvSpPr>
        <p:spPr/>
        <p:txBody>
          <a:bodyPr>
            <a:normAutofit/>
          </a:bodyPr>
          <a:lstStyle/>
          <a:p>
            <a:pPr>
              <a:buNone/>
            </a:pPr>
            <a:r>
              <a:rPr lang="en-GB" dirty="0" smtClean="0"/>
              <a:t>Only make reference to documents or sources of information you have referred to within the text of your work. The list must be in alphabetical order of the author’s surname.</a:t>
            </a:r>
          </a:p>
          <a:p>
            <a:pPr>
              <a:buNone/>
            </a:pPr>
            <a:r>
              <a:rPr lang="en-GB" dirty="0" smtClean="0"/>
              <a:t>Example</a:t>
            </a:r>
          </a:p>
          <a:p>
            <a:pPr>
              <a:buNone/>
            </a:pPr>
            <a:r>
              <a:rPr lang="en-GB" dirty="0" smtClean="0"/>
              <a:t>[anon]</a:t>
            </a:r>
          </a:p>
          <a:p>
            <a:pPr>
              <a:buNone/>
            </a:pPr>
            <a:r>
              <a:rPr lang="en-GB" dirty="0" err="1" smtClean="0"/>
              <a:t>Haralambos</a:t>
            </a:r>
            <a:r>
              <a:rPr lang="en-GB" dirty="0" smtClean="0"/>
              <a:t>, M</a:t>
            </a:r>
          </a:p>
          <a:p>
            <a:pPr>
              <a:buNone/>
            </a:pPr>
            <a:r>
              <a:rPr lang="en-GB" dirty="0" err="1" smtClean="0"/>
              <a:t>Tortora</a:t>
            </a:r>
            <a:r>
              <a:rPr lang="en-GB" dirty="0" smtClean="0"/>
              <a:t>, G. J.</a:t>
            </a:r>
          </a:p>
          <a:p>
            <a:pPr>
              <a:buNone/>
            </a:pPr>
            <a:r>
              <a:rPr lang="en-GB" dirty="0" smtClean="0"/>
              <a:t>Webb</a:t>
            </a:r>
          </a:p>
          <a:p>
            <a:pPr>
              <a:buNone/>
            </a:pPr>
            <a:r>
              <a:rPr lang="en-GB" dirty="0" smtClean="0"/>
              <a:t>Where there is no obvious author use [anon]  </a:t>
            </a:r>
          </a:p>
          <a:p>
            <a:pPr>
              <a:buNone/>
            </a:pPr>
            <a:r>
              <a:rPr lang="en-GB" dirty="0" smtClean="0"/>
              <a:t>If you cannot find a date of publication, make this clear </a:t>
            </a:r>
            <a:r>
              <a:rPr lang="en-GB" dirty="0" err="1" smtClean="0"/>
              <a:t>eg</a:t>
            </a:r>
            <a:r>
              <a:rPr lang="en-GB" dirty="0" smtClean="0"/>
              <a:t> [no date] or [undated]</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About it………</a:t>
            </a:r>
            <a:endParaRPr lang="en-GB" dirty="0"/>
          </a:p>
        </p:txBody>
      </p:sp>
      <p:sp>
        <p:nvSpPr>
          <p:cNvPr id="3" name="Content Placeholder 2"/>
          <p:cNvSpPr>
            <a:spLocks noGrp="1"/>
          </p:cNvSpPr>
          <p:nvPr>
            <p:ph idx="1"/>
          </p:nvPr>
        </p:nvSpPr>
        <p:spPr/>
        <p:txBody>
          <a:bodyPr/>
          <a:lstStyle/>
          <a:p>
            <a:r>
              <a:rPr lang="en-GB" dirty="0" smtClean="0"/>
              <a:t>Who</a:t>
            </a:r>
          </a:p>
          <a:p>
            <a:r>
              <a:rPr lang="en-GB" dirty="0" smtClean="0"/>
              <a:t>When</a:t>
            </a:r>
          </a:p>
          <a:p>
            <a:r>
              <a:rPr lang="en-GB" dirty="0" smtClean="0"/>
              <a:t>What </a:t>
            </a:r>
          </a:p>
          <a:p>
            <a:r>
              <a:rPr lang="en-GB" dirty="0" smtClean="0"/>
              <a:t>Where</a:t>
            </a:r>
          </a:p>
          <a:p>
            <a:r>
              <a:rPr lang="en-GB" dirty="0" smtClean="0"/>
              <a:t>How</a:t>
            </a:r>
            <a:endParaRPr lang="en-GB" dirty="0"/>
          </a:p>
        </p:txBody>
      </p:sp>
    </p:spTree>
    <p:extLst>
      <p:ext uri="{BB962C8B-B14F-4D97-AF65-F5344CB8AC3E}">
        <p14:creationId xmlns:p14="http://schemas.microsoft.com/office/powerpoint/2010/main" val="3301455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habits		</a:t>
            </a:r>
            <a:endParaRPr lang="en-GB" dirty="0"/>
          </a:p>
        </p:txBody>
      </p:sp>
      <p:sp>
        <p:nvSpPr>
          <p:cNvPr id="3" name="Content Placeholder 2"/>
          <p:cNvSpPr>
            <a:spLocks noGrp="1"/>
          </p:cNvSpPr>
          <p:nvPr>
            <p:ph idx="1"/>
          </p:nvPr>
        </p:nvSpPr>
        <p:spPr/>
        <p:txBody>
          <a:bodyPr/>
          <a:lstStyle/>
          <a:p>
            <a:r>
              <a:rPr lang="en-GB" dirty="0" smtClean="0"/>
              <a:t>Take the full details of each source of information as you use it as it may not be available later. Cut and paste the address of any electronic sources as you use them. If your unsure of how to do any of this, ask for assistance. Library and lecturing staff are always available to help.</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Do I Find the Reference details?</a:t>
            </a:r>
          </a:p>
        </p:txBody>
      </p:sp>
      <p:sp>
        <p:nvSpPr>
          <p:cNvPr id="3" name="Content Placeholder 2"/>
          <p:cNvSpPr>
            <a:spLocks noGrp="1"/>
          </p:cNvSpPr>
          <p:nvPr>
            <p:ph idx="1"/>
          </p:nvPr>
        </p:nvSpPr>
        <p:spPr/>
        <p:txBody>
          <a:bodyPr>
            <a:normAutofit lnSpcReduction="10000"/>
          </a:bodyPr>
          <a:lstStyle/>
          <a:p>
            <a:pPr>
              <a:buNone/>
            </a:pPr>
            <a:r>
              <a:rPr lang="en-GB" dirty="0"/>
              <a:t>This, obviously, varies depending on the type of source you are citing</a:t>
            </a:r>
            <a:r>
              <a:rPr lang="en-GB" dirty="0" smtClean="0"/>
              <a:t>.</a:t>
            </a:r>
          </a:p>
          <a:p>
            <a:pPr>
              <a:buNone/>
            </a:pPr>
            <a:endParaRPr lang="en-GB" dirty="0"/>
          </a:p>
          <a:p>
            <a:r>
              <a:rPr lang="en-GB" dirty="0"/>
              <a:t>Books  - check the title page and the back of title page</a:t>
            </a:r>
            <a:r>
              <a:rPr lang="en-GB" dirty="0" smtClean="0"/>
              <a:t>.</a:t>
            </a:r>
          </a:p>
          <a:p>
            <a:endParaRPr lang="en-GB" dirty="0"/>
          </a:p>
          <a:p>
            <a:r>
              <a:rPr lang="en-GB" dirty="0"/>
              <a:t>Journals – check the front cover, spine or first page. Specific article details can be found on the content page or the beginning or end of the article itself</a:t>
            </a:r>
            <a:r>
              <a:rPr lang="en-GB" dirty="0" smtClean="0"/>
              <a:t>.</a:t>
            </a:r>
          </a:p>
          <a:p>
            <a:endParaRPr lang="en-GB" dirty="0" smtClean="0"/>
          </a:p>
          <a:p>
            <a:r>
              <a:rPr lang="en-GB" dirty="0" smtClean="0"/>
              <a:t>Websites </a:t>
            </a:r>
            <a:r>
              <a:rPr lang="en-GB" dirty="0"/>
              <a:t>– First page of the website, </a:t>
            </a:r>
            <a:r>
              <a:rPr lang="en-GB" dirty="0" err="1"/>
              <a:t>Url</a:t>
            </a:r>
            <a:r>
              <a:rPr lang="en-GB" dirty="0"/>
              <a:t> at the top address bar. Plus. If printing , the </a:t>
            </a:r>
            <a:r>
              <a:rPr lang="en-GB" dirty="0" err="1"/>
              <a:t>url</a:t>
            </a:r>
            <a:r>
              <a:rPr lang="en-GB" dirty="0"/>
              <a:t> will be at the bottom of the </a:t>
            </a:r>
            <a:r>
              <a:rPr lang="en-GB" dirty="0" smtClean="0"/>
              <a:t>page Dates </a:t>
            </a:r>
            <a:r>
              <a:rPr lang="en-GB" dirty="0" err="1" smtClean="0"/>
              <a:t>Etc</a:t>
            </a:r>
            <a:r>
              <a:rPr lang="en-GB" dirty="0" smtClean="0"/>
              <a:t> are usually at </a:t>
            </a:r>
            <a:r>
              <a:rPr lang="en-GB" dirty="0"/>
              <a:t>the bottom of the page. </a:t>
            </a:r>
            <a:r>
              <a:rPr lang="en-GB" dirty="0">
                <a:hlinkClick r:id="rId2"/>
              </a:rPr>
              <a:t>http://</a:t>
            </a:r>
            <a:r>
              <a:rPr lang="en-GB" dirty="0" smtClean="0">
                <a:hlinkClick r:id="rId2"/>
              </a:rPr>
              <a:t>www.bbc.co.uk/science/0/21685448</a:t>
            </a:r>
            <a:endParaRPr lang="en-GB" dirty="0" smtClean="0"/>
          </a:p>
          <a:p>
            <a:endParaRPr lang="en-GB" dirty="0"/>
          </a:p>
          <a:p>
            <a:endParaRPr lang="en-GB" dirty="0" smtClean="0"/>
          </a:p>
          <a:p>
            <a:endParaRPr lang="en-GB" dirty="0" smtClean="0"/>
          </a:p>
          <a:p>
            <a:endParaRPr lang="en-GB" dirty="0"/>
          </a:p>
          <a:p>
            <a:endParaRPr lang="en-GB" dirty="0"/>
          </a:p>
        </p:txBody>
      </p:sp>
    </p:spTree>
    <p:extLst>
      <p:ext uri="{BB962C8B-B14F-4D97-AF65-F5344CB8AC3E}">
        <p14:creationId xmlns:p14="http://schemas.microsoft.com/office/powerpoint/2010/main" val="3028492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Practice with notes</a:t>
            </a:r>
            <a:endParaRPr lang="en-GB" dirty="0"/>
          </a:p>
        </p:txBody>
      </p:sp>
      <p:sp>
        <p:nvSpPr>
          <p:cNvPr id="3" name="Content Placeholder 2"/>
          <p:cNvSpPr>
            <a:spLocks noGrp="1"/>
          </p:cNvSpPr>
          <p:nvPr>
            <p:ph idx="1"/>
          </p:nvPr>
        </p:nvSpPr>
        <p:spPr/>
        <p:txBody>
          <a:bodyPr>
            <a:normAutofit fontScale="92500"/>
          </a:bodyPr>
          <a:lstStyle/>
          <a:p>
            <a:r>
              <a:rPr lang="en-GB" dirty="0" smtClean="0"/>
              <a:t>Importance of good practice at this stage in your academic career.</a:t>
            </a:r>
          </a:p>
          <a:p>
            <a:r>
              <a:rPr lang="en-GB" dirty="0" smtClean="0"/>
              <a:t>Refer back to notes and  other Online resources  which cover all situations:</a:t>
            </a:r>
          </a:p>
          <a:p>
            <a:endParaRPr lang="en-GB" dirty="0" smtClean="0"/>
          </a:p>
          <a:p>
            <a:r>
              <a:rPr lang="en-GB" dirty="0"/>
              <a:t>Anglia Uni. used for checking problems. </a:t>
            </a:r>
            <a:r>
              <a:rPr lang="en-GB" dirty="0">
                <a:hlinkClick r:id="rId3"/>
              </a:rPr>
              <a:t>http://</a:t>
            </a:r>
            <a:r>
              <a:rPr lang="en-GB" dirty="0" smtClean="0">
                <a:hlinkClick r:id="rId3"/>
              </a:rPr>
              <a:t>libweb.anglia.ac.uk/referencing/harvard.htm</a:t>
            </a:r>
            <a:endParaRPr lang="en-GB" dirty="0" smtClean="0"/>
          </a:p>
          <a:p>
            <a:endParaRPr lang="en-GB" dirty="0"/>
          </a:p>
          <a:p>
            <a:r>
              <a:rPr lang="en-GB" dirty="0"/>
              <a:t>REF ME App.</a:t>
            </a:r>
          </a:p>
          <a:p>
            <a:endParaRPr lang="en-GB" dirty="0"/>
          </a:p>
          <a:p>
            <a:r>
              <a:rPr lang="en-GB" dirty="0" smtClean="0">
                <a:hlinkClick r:id="rId4"/>
              </a:rPr>
              <a:t>Neil’s Toolbox  http</a:t>
            </a:r>
            <a:r>
              <a:rPr lang="en-GB" dirty="0">
                <a:hlinkClick r:id="rId4"/>
              </a:rPr>
              <a:t>://www.neilstoolbox.com/bibliography-creator</a:t>
            </a:r>
            <a:r>
              <a:rPr lang="en-GB" dirty="0" smtClean="0">
                <a:hlinkClick r:id="rId4"/>
              </a:rPr>
              <a:t>/</a:t>
            </a:r>
            <a:endParaRPr lang="en-GB" dirty="0" smtClean="0"/>
          </a:p>
          <a:p>
            <a:endParaRPr lang="en-GB" dirty="0" smtClean="0"/>
          </a:p>
          <a:p>
            <a:r>
              <a:rPr lang="en-GB" dirty="0" smtClean="0">
                <a:hlinkClick r:id="rId5"/>
              </a:rPr>
              <a:t>Microsoft reference Tool  -  Short video from Anglia </a:t>
            </a:r>
            <a:r>
              <a:rPr lang="en-GB" dirty="0" err="1" smtClean="0">
                <a:hlinkClick r:id="rId5"/>
              </a:rPr>
              <a:t>Rusking</a:t>
            </a:r>
            <a:r>
              <a:rPr lang="en-GB" dirty="0" smtClean="0">
                <a:hlinkClick r:id="rId5"/>
              </a:rPr>
              <a:t> Uni. on how to use it</a:t>
            </a:r>
            <a:r>
              <a:rPr lang="en-GB" dirty="0" smtClean="0"/>
              <a:t>.</a:t>
            </a:r>
          </a:p>
          <a:p>
            <a:endParaRPr lang="en-GB" dirty="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Microsoft word</a:t>
            </a:r>
            <a:endParaRPr lang="en-GB" dirty="0"/>
          </a:p>
        </p:txBody>
      </p:sp>
      <p:sp>
        <p:nvSpPr>
          <p:cNvPr id="3" name="Content Placeholder 2"/>
          <p:cNvSpPr>
            <a:spLocks noGrp="1"/>
          </p:cNvSpPr>
          <p:nvPr>
            <p:ph idx="1"/>
          </p:nvPr>
        </p:nvSpPr>
        <p:spPr/>
        <p:txBody>
          <a:bodyPr>
            <a:normAutofit lnSpcReduction="10000"/>
          </a:bodyPr>
          <a:lstStyle/>
          <a:p>
            <a:r>
              <a:rPr lang="en-GB" dirty="0" smtClean="0"/>
              <a:t>Mary has a little lamp it’s face as white as snow and everywhere that Mary went the lamp was sure to go.</a:t>
            </a:r>
          </a:p>
          <a:p>
            <a:r>
              <a:rPr lang="en-GB" sz="1400" dirty="0" smtClean="0"/>
              <a:t>(please note, while the basics are there, the reference does not conform with the college </a:t>
            </a:r>
            <a:r>
              <a:rPr lang="en-GB" sz="1400" dirty="0" err="1" smtClean="0"/>
              <a:t>harvard</a:t>
            </a:r>
            <a:r>
              <a:rPr lang="en-GB" sz="1400" dirty="0"/>
              <a:t> </a:t>
            </a:r>
            <a:r>
              <a:rPr lang="en-GB" sz="1400" dirty="0" smtClean="0"/>
              <a:t>system)</a:t>
            </a:r>
          </a:p>
          <a:p>
            <a:endParaRPr lang="en-GB" dirty="0"/>
          </a:p>
          <a:p>
            <a:r>
              <a:rPr lang="en-GB" dirty="0" smtClean="0"/>
              <a:t>Mary </a:t>
            </a:r>
            <a:r>
              <a:rPr lang="en-GB" dirty="0"/>
              <a:t>had a little </a:t>
            </a:r>
            <a:r>
              <a:rPr lang="en-GB" dirty="0" smtClean="0"/>
              <a:t>lamb </a:t>
            </a:r>
            <a:r>
              <a:rPr lang="en-GB" dirty="0"/>
              <a:t>(Brown, 2016) it’s face as white as snow (BBC, 2016) and everywhere that Mary went </a:t>
            </a:r>
            <a:r>
              <a:rPr lang="en-GB"/>
              <a:t>the </a:t>
            </a:r>
            <a:r>
              <a:rPr lang="en-GB" smtClean="0"/>
              <a:t>lamb </a:t>
            </a:r>
            <a:r>
              <a:rPr lang="en-GB" dirty="0"/>
              <a:t>was sure to go (Brown, 2016</a:t>
            </a:r>
            <a:r>
              <a:rPr lang="en-GB" dirty="0" smtClean="0"/>
              <a:t>)</a:t>
            </a:r>
          </a:p>
          <a:p>
            <a:endParaRPr lang="en-GB" dirty="0"/>
          </a:p>
          <a:p>
            <a:r>
              <a:rPr lang="en-GB" dirty="0"/>
              <a:t>BBC, 2016. </a:t>
            </a:r>
            <a:r>
              <a:rPr lang="en-GB" i="1" dirty="0"/>
              <a:t>Nursery Rhymes. </a:t>
            </a:r>
            <a:r>
              <a:rPr lang="en-GB" dirty="0"/>
              <a:t>[Online] </a:t>
            </a:r>
            <a:br>
              <a:rPr lang="en-GB" dirty="0"/>
            </a:br>
            <a:r>
              <a:rPr lang="en-GB" dirty="0"/>
              <a:t>Available at: </a:t>
            </a:r>
            <a:r>
              <a:rPr lang="en-GB" u="sng" dirty="0"/>
              <a:t>www.bbc.co.uk</a:t>
            </a:r>
            <a:r>
              <a:rPr lang="en-GB" dirty="0"/>
              <a:t/>
            </a:r>
            <a:br>
              <a:rPr lang="en-GB" dirty="0"/>
            </a:br>
            <a:r>
              <a:rPr lang="en-GB" dirty="0"/>
              <a:t>[Accessed 16 </a:t>
            </a:r>
            <a:r>
              <a:rPr lang="en-GB" dirty="0" err="1"/>
              <a:t>aug</a:t>
            </a:r>
            <a:r>
              <a:rPr lang="en-GB" dirty="0"/>
              <a:t> 2017].</a:t>
            </a:r>
          </a:p>
          <a:p>
            <a:r>
              <a:rPr lang="en-GB" dirty="0"/>
              <a:t>Brown, J., 2016. </a:t>
            </a:r>
            <a:r>
              <a:rPr lang="en-GB" i="1" dirty="0"/>
              <a:t>How to look after lambs. </a:t>
            </a:r>
            <a:r>
              <a:rPr lang="en-GB" dirty="0"/>
              <a:t>Edinburgh: </a:t>
            </a:r>
            <a:r>
              <a:rPr lang="en-GB" dirty="0" err="1"/>
              <a:t>Phaidon</a:t>
            </a:r>
            <a:r>
              <a:rPr lang="en-GB" dirty="0"/>
              <a:t>.</a:t>
            </a:r>
          </a:p>
          <a:p>
            <a:r>
              <a:rPr lang="en-GB" dirty="0"/>
              <a:t>Brown, J., 2016. </a:t>
            </a:r>
            <a:r>
              <a:rPr lang="en-GB" i="1" dirty="0"/>
              <a:t>Lost sheep. </a:t>
            </a:r>
            <a:r>
              <a:rPr lang="en-GB" dirty="0"/>
              <a:t>2nd ed. London: Penguin.</a:t>
            </a:r>
          </a:p>
          <a:p>
            <a:endParaRPr lang="en-GB" dirty="0"/>
          </a:p>
        </p:txBody>
      </p:sp>
    </p:spTree>
    <p:extLst>
      <p:ext uri="{BB962C8B-B14F-4D97-AF65-F5344CB8AC3E}">
        <p14:creationId xmlns:p14="http://schemas.microsoft.com/office/powerpoint/2010/main" val="133884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Short Quiz</a:t>
            </a:r>
            <a:endParaRPr lang="en-GB" dirty="0"/>
          </a:p>
        </p:txBody>
      </p:sp>
      <p:sp>
        <p:nvSpPr>
          <p:cNvPr id="3" name="Content Placeholder 2"/>
          <p:cNvSpPr>
            <a:spLocks noGrp="1"/>
          </p:cNvSpPr>
          <p:nvPr>
            <p:ph idx="1"/>
          </p:nvPr>
        </p:nvSpPr>
        <p:spPr/>
        <p:txBody>
          <a:bodyPr/>
          <a:lstStyle/>
          <a:p>
            <a:r>
              <a:rPr lang="en-GB" dirty="0" smtClean="0"/>
              <a:t>A  bit of fun you may like to try for yourself to test </a:t>
            </a:r>
            <a:r>
              <a:rPr lang="en-GB" smtClean="0"/>
              <a:t>your knowledge!</a:t>
            </a:r>
            <a:endParaRPr lang="en-GB" dirty="0" smtClean="0"/>
          </a:p>
          <a:p>
            <a:endParaRPr lang="en-GB" dirty="0"/>
          </a:p>
          <a:p>
            <a:r>
              <a:rPr lang="en-GB" dirty="0" smtClean="0"/>
              <a:t>Harvey the Referencing Cat….</a:t>
            </a:r>
          </a:p>
          <a:p>
            <a:endParaRPr lang="en-GB" dirty="0"/>
          </a:p>
          <a:p>
            <a:r>
              <a:rPr lang="en-GB" dirty="0">
                <a:hlinkClick r:id="rId2"/>
              </a:rPr>
              <a:t>http://</a:t>
            </a:r>
            <a:r>
              <a:rPr lang="en-GB" dirty="0" smtClean="0">
                <a:hlinkClick r:id="rId2"/>
              </a:rPr>
              <a:t>library.northampton.ac.uk/liberation/ref/cat.php</a:t>
            </a:r>
            <a:endParaRPr lang="en-GB" dirty="0" smtClean="0"/>
          </a:p>
          <a:p>
            <a:endParaRPr lang="en-GB" dirty="0"/>
          </a:p>
        </p:txBody>
      </p:sp>
    </p:spTree>
    <p:extLst>
      <p:ext uri="{BB962C8B-B14F-4D97-AF65-F5344CB8AC3E}">
        <p14:creationId xmlns:p14="http://schemas.microsoft.com/office/powerpoint/2010/main" val="178507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Harvard Referencing</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What we will cover:</a:t>
            </a:r>
          </a:p>
          <a:p>
            <a:pPr marL="0" indent="0">
              <a:buNone/>
            </a:pPr>
            <a:endParaRPr lang="en-GB" dirty="0"/>
          </a:p>
          <a:p>
            <a:pPr marL="0" indent="0">
              <a:buNone/>
            </a:pPr>
            <a:r>
              <a:rPr lang="en-GB" dirty="0" smtClean="0"/>
              <a:t>    What referencing is</a:t>
            </a:r>
          </a:p>
          <a:p>
            <a:pPr marL="0" indent="0">
              <a:buNone/>
            </a:pPr>
            <a:r>
              <a:rPr lang="en-GB" dirty="0" smtClean="0"/>
              <a:t>    Why we do it</a:t>
            </a:r>
          </a:p>
          <a:p>
            <a:pPr marL="0" indent="0">
              <a:buNone/>
            </a:pPr>
            <a:r>
              <a:rPr lang="en-GB" dirty="0" smtClean="0"/>
              <a:t>    How we do it</a:t>
            </a:r>
          </a:p>
          <a:p>
            <a:pPr marL="0" indent="0">
              <a:buNone/>
            </a:pPr>
            <a:r>
              <a:rPr lang="en-GB" dirty="0" smtClean="0"/>
              <a:t>    Sources of further information.</a:t>
            </a:r>
          </a:p>
          <a:p>
            <a:pPr marL="0" indent="0">
              <a:buNone/>
            </a:pPr>
            <a:endParaRPr lang="en-GB" dirty="0"/>
          </a:p>
          <a:p>
            <a:pPr marL="0" indent="0">
              <a:buNone/>
            </a:pPr>
            <a:r>
              <a:rPr lang="en-GB" dirty="0" smtClean="0"/>
              <a:t>This session will show you how to cite and reference in a standard manner using the Harvard system.</a:t>
            </a:r>
          </a:p>
          <a:p>
            <a:pPr marL="0" indent="0">
              <a:buNone/>
            </a:pPr>
            <a:r>
              <a:rPr lang="en-GB" dirty="0"/>
              <a:t> </a:t>
            </a:r>
            <a:r>
              <a:rPr lang="en-GB" dirty="0" smtClean="0"/>
              <a:t>       </a:t>
            </a:r>
            <a:endParaRPr lang="en-GB" dirty="0"/>
          </a:p>
        </p:txBody>
      </p:sp>
    </p:spTree>
    <p:extLst>
      <p:ext uri="{BB962C8B-B14F-4D97-AF65-F5344CB8AC3E}">
        <p14:creationId xmlns:p14="http://schemas.microsoft.com/office/powerpoint/2010/main" val="406388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543800" cy="720080"/>
          </a:xfrm>
        </p:spPr>
        <p:txBody>
          <a:bodyPr>
            <a:normAutofit fontScale="90000"/>
          </a:bodyPr>
          <a:lstStyle/>
          <a:p>
            <a:r>
              <a:rPr lang="en-GB" dirty="0" smtClean="0"/>
              <a:t>What is a reference</a:t>
            </a:r>
            <a:endParaRPr lang="en-GB" dirty="0"/>
          </a:p>
        </p:txBody>
      </p:sp>
      <p:sp>
        <p:nvSpPr>
          <p:cNvPr id="3" name="Subtitle 2"/>
          <p:cNvSpPr>
            <a:spLocks noGrp="1"/>
          </p:cNvSpPr>
          <p:nvPr>
            <p:ph type="subTitle" idx="1"/>
          </p:nvPr>
        </p:nvSpPr>
        <p:spPr>
          <a:xfrm>
            <a:off x="755576" y="2132856"/>
            <a:ext cx="7016824" cy="4296540"/>
          </a:xfrm>
        </p:spPr>
        <p:txBody>
          <a:bodyPr>
            <a:normAutofit/>
          </a:bodyPr>
          <a:lstStyle/>
          <a:p>
            <a:pPr algn="l"/>
            <a:r>
              <a:rPr lang="en-GB" sz="2400" b="1" dirty="0" smtClean="0"/>
              <a:t>A reference is a detailed description of any document from which you have taken information, e.g. </a:t>
            </a:r>
            <a:r>
              <a:rPr lang="en-GB" sz="2400" b="1" dirty="0"/>
              <a:t> </a:t>
            </a:r>
            <a:r>
              <a:rPr lang="en-GB" sz="2400" b="1" dirty="0" smtClean="0"/>
              <a:t>A complete book, a chapter within it, journal/magazine article, a website etc.</a:t>
            </a:r>
          </a:p>
          <a:p>
            <a:pPr algn="l"/>
            <a:endParaRPr lang="en-GB" sz="2400" b="1" dirty="0" smtClean="0"/>
          </a:p>
          <a:p>
            <a:pPr algn="l"/>
            <a:r>
              <a:rPr lang="en-GB" sz="2400" b="1" dirty="0" smtClean="0"/>
              <a:t>The Concise Oxford Dictionary  (1999, p 301) defines reference as :  “the action of referring to a source of information or higher authority “  </a:t>
            </a:r>
          </a:p>
          <a:p>
            <a:pPr algn="l"/>
            <a:endParaRPr lang="en-GB" sz="2400" b="1" dirty="0" smtClean="0"/>
          </a:p>
          <a:p>
            <a:pPr algn="l"/>
            <a:endParaRPr lang="en-GB"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Reference?</a:t>
            </a:r>
            <a:endParaRPr lang="en-GB" dirty="0"/>
          </a:p>
        </p:txBody>
      </p:sp>
      <p:sp>
        <p:nvSpPr>
          <p:cNvPr id="3" name="Content Placeholder 2"/>
          <p:cNvSpPr>
            <a:spLocks noGrp="1"/>
          </p:cNvSpPr>
          <p:nvPr>
            <p:ph idx="1"/>
          </p:nvPr>
        </p:nvSpPr>
        <p:spPr>
          <a:xfrm>
            <a:off x="457200" y="1916832"/>
            <a:ext cx="7620000" cy="4483968"/>
          </a:xfrm>
        </p:spPr>
        <p:txBody>
          <a:bodyPr/>
          <a:lstStyle/>
          <a:p>
            <a:r>
              <a:rPr lang="en-GB" dirty="0" smtClean="0"/>
              <a:t>Allow your lecturer to source your research</a:t>
            </a:r>
          </a:p>
          <a:p>
            <a:endParaRPr lang="en-GB" dirty="0" smtClean="0"/>
          </a:p>
          <a:p>
            <a:r>
              <a:rPr lang="en-GB" dirty="0" smtClean="0"/>
              <a:t>Help support any arguments you are making.</a:t>
            </a:r>
          </a:p>
          <a:p>
            <a:endParaRPr lang="en-GB" dirty="0" smtClean="0"/>
          </a:p>
          <a:p>
            <a:r>
              <a:rPr lang="en-GB" dirty="0" smtClean="0"/>
              <a:t>To demonstrate the breadth of your research.</a:t>
            </a:r>
          </a:p>
          <a:p>
            <a:endParaRPr lang="en-GB" dirty="0" smtClean="0"/>
          </a:p>
          <a:p>
            <a:r>
              <a:rPr lang="en-GB" dirty="0" smtClean="0"/>
              <a:t>Required academic practice</a:t>
            </a:r>
          </a:p>
          <a:p>
            <a:endParaRPr lang="en-GB" dirty="0" smtClean="0"/>
          </a:p>
          <a:p>
            <a:r>
              <a:rPr lang="en-GB" dirty="0" smtClean="0"/>
              <a:t>Credit the work of others   (avoid being accused of Plagiarism)</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Plagiarism</a:t>
            </a:r>
            <a:endParaRPr lang="en-GB" dirty="0"/>
          </a:p>
        </p:txBody>
      </p:sp>
      <p:sp>
        <p:nvSpPr>
          <p:cNvPr id="3" name="Content Placeholder 2"/>
          <p:cNvSpPr>
            <a:spLocks noGrp="1"/>
          </p:cNvSpPr>
          <p:nvPr>
            <p:ph idx="1"/>
          </p:nvPr>
        </p:nvSpPr>
        <p:spPr/>
        <p:txBody>
          <a:bodyPr>
            <a:normAutofit/>
          </a:bodyPr>
          <a:lstStyle/>
          <a:p>
            <a:r>
              <a:rPr lang="en-GB" dirty="0" smtClean="0"/>
              <a:t>The Concise Oxford Dictionary (1999, p263) defines plagiarise as  “to take the work or idea of someone else and pass it off as one’s own” </a:t>
            </a:r>
          </a:p>
          <a:p>
            <a:endParaRPr lang="en-GB" dirty="0" smtClean="0"/>
          </a:p>
          <a:p>
            <a:r>
              <a:rPr lang="en-GB" dirty="0" smtClean="0"/>
              <a:t>Failure to acknowledge your source of information and pass off someone else’s work as your own could lead to suspicion of plagiarism. </a:t>
            </a:r>
          </a:p>
          <a:p>
            <a:endParaRPr lang="en-GB" dirty="0" smtClean="0"/>
          </a:p>
          <a:p>
            <a:r>
              <a:rPr lang="en-GB" dirty="0" smtClean="0"/>
              <a:t>Plagiarism is taken very seriously within the college and it may result in disciplinary action</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Cite and Write</a:t>
            </a:r>
            <a:endParaRPr lang="en-GB" dirty="0"/>
          </a:p>
        </p:txBody>
      </p:sp>
      <p:sp>
        <p:nvSpPr>
          <p:cNvPr id="3" name="Content Placeholder 2"/>
          <p:cNvSpPr>
            <a:spLocks noGrp="1"/>
          </p:cNvSpPr>
          <p:nvPr>
            <p:ph idx="1"/>
          </p:nvPr>
        </p:nvSpPr>
        <p:spPr/>
        <p:txBody>
          <a:bodyPr/>
          <a:lstStyle/>
          <a:p>
            <a:r>
              <a:rPr lang="en-GB" dirty="0" smtClean="0"/>
              <a:t>Making reference to other work is called </a:t>
            </a:r>
            <a:r>
              <a:rPr lang="en-GB" b="1" dirty="0" smtClean="0"/>
              <a:t>citing or  “in text” referencing </a:t>
            </a:r>
          </a:p>
          <a:p>
            <a:r>
              <a:rPr lang="en-GB" dirty="0" smtClean="0"/>
              <a:t>Full details of the work that are cited are given at the end of your written work in the form of a </a:t>
            </a:r>
            <a:r>
              <a:rPr lang="en-GB" b="1" dirty="0" smtClean="0"/>
              <a:t>reference list.</a:t>
            </a:r>
          </a:p>
          <a:p>
            <a:endParaRPr lang="en-GB" b="1" dirty="0"/>
          </a:p>
          <a:p>
            <a:r>
              <a:rPr lang="en-GB" dirty="0" smtClean="0"/>
              <a:t>Items that you have used in your background reading, but not cited, may be included under the heading ‘bibliography’, after the reference list.</a:t>
            </a:r>
            <a:endParaRPr lang="en-GB" dirty="0"/>
          </a:p>
        </p:txBody>
      </p:sp>
    </p:spTree>
    <p:extLst>
      <p:ext uri="{BB962C8B-B14F-4D97-AF65-F5344CB8AC3E}">
        <p14:creationId xmlns:p14="http://schemas.microsoft.com/office/powerpoint/2010/main" val="2283263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Referencing in context </a:t>
            </a:r>
            <a:br>
              <a:rPr lang="en-GB" dirty="0" smtClean="0"/>
            </a:br>
            <a:r>
              <a:rPr lang="en-GB" dirty="0" smtClean="0"/>
              <a:t>Citation and Reference.</a:t>
            </a:r>
            <a:endParaRPr lang="en-GB"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51189" y="1600200"/>
            <a:ext cx="723202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963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7620000" cy="144016"/>
          </a:xfrm>
        </p:spPr>
        <p:txBody>
          <a:bodyPr>
            <a:normAutofit fontScale="90000"/>
          </a:bodyPr>
          <a:lstStyle/>
          <a:p>
            <a:r>
              <a:rPr lang="en-GB" dirty="0" smtClean="0"/>
              <a:t/>
            </a:r>
            <a:br>
              <a:rPr lang="en-GB" dirty="0" smtClean="0"/>
            </a:br>
            <a:r>
              <a:rPr lang="en-GB" dirty="0" smtClean="0"/>
              <a:t>What Information Do I Need? </a:t>
            </a:r>
            <a:endParaRPr lang="en-GB" dirty="0"/>
          </a:p>
        </p:txBody>
      </p:sp>
      <p:sp>
        <p:nvSpPr>
          <p:cNvPr id="3" name="Content Placeholder 2"/>
          <p:cNvSpPr>
            <a:spLocks noGrp="1"/>
          </p:cNvSpPr>
          <p:nvPr>
            <p:ph idx="1"/>
          </p:nvPr>
        </p:nvSpPr>
        <p:spPr>
          <a:xfrm>
            <a:off x="467544" y="1556792"/>
            <a:ext cx="7620000" cy="4800600"/>
          </a:xfrm>
        </p:spPr>
        <p:txBody>
          <a:bodyPr>
            <a:normAutofit fontScale="85000" lnSpcReduction="20000"/>
          </a:bodyPr>
          <a:lstStyle/>
          <a:p>
            <a:r>
              <a:rPr lang="en-GB" sz="2400" b="1" dirty="0" smtClean="0"/>
              <a:t>Books</a:t>
            </a:r>
          </a:p>
          <a:p>
            <a:endParaRPr lang="en-GB" sz="2400" b="1" dirty="0" smtClean="0"/>
          </a:p>
          <a:p>
            <a:r>
              <a:rPr lang="en-GB" sz="2400" dirty="0" smtClean="0"/>
              <a:t>Surname of author(s) , comma, initials(s) full stop.</a:t>
            </a:r>
          </a:p>
          <a:p>
            <a:r>
              <a:rPr lang="en-GB" sz="2400" dirty="0" smtClean="0"/>
              <a:t>Year of publication (in brackets)</a:t>
            </a:r>
          </a:p>
          <a:p>
            <a:r>
              <a:rPr lang="en-GB" sz="2400" dirty="0" smtClean="0"/>
              <a:t>Title , full stop. (in italics)</a:t>
            </a:r>
          </a:p>
          <a:p>
            <a:r>
              <a:rPr lang="en-GB" sz="2400" dirty="0" smtClean="0"/>
              <a:t>Edition </a:t>
            </a:r>
          </a:p>
          <a:p>
            <a:r>
              <a:rPr lang="en-GB" sz="2400" dirty="0" smtClean="0"/>
              <a:t>Place of publication (city or town) followed by a colon</a:t>
            </a:r>
          </a:p>
          <a:p>
            <a:r>
              <a:rPr lang="en-GB" sz="2400" dirty="0" smtClean="0"/>
              <a:t>Publisher’s name, full stop.</a:t>
            </a:r>
          </a:p>
          <a:p>
            <a:endParaRPr lang="en-GB" sz="2400" dirty="0" smtClean="0"/>
          </a:p>
          <a:p>
            <a:r>
              <a:rPr lang="en-GB" sz="2400" dirty="0" smtClean="0"/>
              <a:t>Cottrell, S. (2008) </a:t>
            </a:r>
            <a:r>
              <a:rPr lang="en-GB" sz="2400" i="1" dirty="0" smtClean="0"/>
              <a:t>The Study Skills Handbook</a:t>
            </a:r>
            <a:r>
              <a:rPr lang="en-GB" sz="2400" dirty="0" smtClean="0"/>
              <a:t>. 3</a:t>
            </a:r>
            <a:r>
              <a:rPr lang="en-GB" sz="2400" baseline="30000" dirty="0" smtClean="0"/>
              <a:t>rd</a:t>
            </a:r>
            <a:r>
              <a:rPr lang="en-GB" sz="2400" dirty="0" smtClean="0"/>
              <a:t> ed. Basingstoke: Palgrave Macmillan. </a:t>
            </a:r>
          </a:p>
          <a:p>
            <a:endParaRPr lang="en-GB" sz="2400" dirty="0" smtClean="0"/>
          </a:p>
          <a:p>
            <a:r>
              <a:rPr lang="en-GB" sz="2400" dirty="0" err="1" smtClean="0"/>
              <a:t>Tortora</a:t>
            </a:r>
            <a:r>
              <a:rPr lang="en-GB" sz="2400" dirty="0" smtClean="0"/>
              <a:t>, G </a:t>
            </a:r>
            <a:r>
              <a:rPr lang="en-GB" sz="2400" dirty="0" err="1" smtClean="0"/>
              <a:t>J.and</a:t>
            </a:r>
            <a:r>
              <a:rPr lang="en-GB" sz="2400" dirty="0" smtClean="0"/>
              <a:t> </a:t>
            </a:r>
            <a:r>
              <a:rPr lang="en-GB" sz="2400" dirty="0" err="1" smtClean="0"/>
              <a:t>Derrickson</a:t>
            </a:r>
            <a:r>
              <a:rPr lang="en-GB" sz="2400" dirty="0" smtClean="0"/>
              <a:t>, B. (2007) </a:t>
            </a:r>
            <a:r>
              <a:rPr lang="en-GB" sz="2400" i="1" dirty="0" smtClean="0"/>
              <a:t>Introduction to the human body: the essentials of anatomy and physiology. </a:t>
            </a:r>
            <a:r>
              <a:rPr lang="en-GB" sz="2400" dirty="0" smtClean="0"/>
              <a:t>7</a:t>
            </a:r>
            <a:r>
              <a:rPr lang="en-GB" sz="2400" baseline="30000" dirty="0" smtClean="0"/>
              <a:t>th</a:t>
            </a:r>
            <a:r>
              <a:rPr lang="en-GB" sz="2400" dirty="0" smtClean="0"/>
              <a:t> ed. New York: Wiley.</a:t>
            </a:r>
          </a:p>
          <a:p>
            <a:endParaRPr lang="en-GB"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Editors</a:t>
            </a:r>
            <a:endParaRPr lang="en-GB" dirty="0"/>
          </a:p>
        </p:txBody>
      </p:sp>
      <p:sp>
        <p:nvSpPr>
          <p:cNvPr id="3" name="Content Placeholder 2"/>
          <p:cNvSpPr>
            <a:spLocks noGrp="1"/>
          </p:cNvSpPr>
          <p:nvPr>
            <p:ph idx="1"/>
          </p:nvPr>
        </p:nvSpPr>
        <p:spPr/>
        <p:txBody>
          <a:bodyPr>
            <a:normAutofit lnSpcReduction="10000"/>
          </a:bodyPr>
          <a:lstStyle/>
          <a:p>
            <a:pPr>
              <a:buNone/>
            </a:pPr>
            <a:r>
              <a:rPr lang="en-GB" dirty="0" smtClean="0"/>
              <a:t>If the book is edited, use of the editor(s) followed by (ed.) in place of the author. </a:t>
            </a:r>
          </a:p>
          <a:p>
            <a:pPr>
              <a:buNone/>
            </a:pPr>
            <a:r>
              <a:rPr lang="en-GB" dirty="0" smtClean="0"/>
              <a:t>Example</a:t>
            </a:r>
          </a:p>
          <a:p>
            <a:r>
              <a:rPr lang="en-GB" dirty="0" err="1" smtClean="0"/>
              <a:t>Haralambos</a:t>
            </a:r>
            <a:r>
              <a:rPr lang="en-GB" dirty="0" smtClean="0"/>
              <a:t>, M (</a:t>
            </a:r>
            <a:r>
              <a:rPr lang="en-GB" dirty="0" err="1" smtClean="0"/>
              <a:t>ed</a:t>
            </a:r>
            <a:r>
              <a:rPr lang="en-GB" dirty="0" smtClean="0"/>
              <a:t>) (1996)  Sociology: a new approach. 3</a:t>
            </a:r>
            <a:r>
              <a:rPr lang="en-GB" baseline="30000" dirty="0" smtClean="0"/>
              <a:t>rd</a:t>
            </a:r>
            <a:r>
              <a:rPr lang="en-GB" dirty="0" smtClean="0"/>
              <a:t> ed. </a:t>
            </a:r>
            <a:r>
              <a:rPr lang="en-GB" dirty="0" err="1" smtClean="0"/>
              <a:t>Ormskirk</a:t>
            </a:r>
            <a:r>
              <a:rPr lang="en-GB" dirty="0" smtClean="0"/>
              <a:t>: Causeway Press Ltd.</a:t>
            </a:r>
          </a:p>
          <a:p>
            <a:pPr>
              <a:buNone/>
            </a:pPr>
            <a:r>
              <a:rPr lang="en-GB" b="1" dirty="0" smtClean="0"/>
              <a:t>Corporate Author</a:t>
            </a:r>
          </a:p>
          <a:p>
            <a:pPr>
              <a:buNone/>
            </a:pPr>
            <a:r>
              <a:rPr lang="en-GB" dirty="0" smtClean="0"/>
              <a:t>When something is published by an organisation or a company there will probably be no individual author that you can identify.</a:t>
            </a:r>
          </a:p>
          <a:p>
            <a:pPr>
              <a:buNone/>
            </a:pPr>
            <a:r>
              <a:rPr lang="en-GB" dirty="0" smtClean="0"/>
              <a:t>Example</a:t>
            </a:r>
          </a:p>
          <a:p>
            <a:r>
              <a:rPr lang="en-GB" dirty="0" smtClean="0"/>
              <a:t>Scottish Social Services Council (2008) Migrant workers research:  a report to the Scottish Social Services Council 2008. Dundee:  Scottish Social Services Council.</a:t>
            </a:r>
          </a:p>
          <a:p>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1969</TotalTime>
  <Words>1524</Words>
  <Application>Microsoft Office PowerPoint</Application>
  <PresentationFormat>On-screen Show (4:3)</PresentationFormat>
  <Paragraphs>162</Paragraphs>
  <Slides>19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Cambria</vt:lpstr>
      <vt:lpstr>Adjacency</vt:lpstr>
      <vt:lpstr>PowerPoint Presentation</vt:lpstr>
      <vt:lpstr>Harvard Referencing</vt:lpstr>
      <vt:lpstr>What is a reference</vt:lpstr>
      <vt:lpstr>Why Reference?</vt:lpstr>
      <vt:lpstr>Plagiarism</vt:lpstr>
      <vt:lpstr>Cite and Write</vt:lpstr>
      <vt:lpstr>Referencing in context  Citation and Reference.</vt:lpstr>
      <vt:lpstr> What Information Do I Need? </vt:lpstr>
      <vt:lpstr>Editors</vt:lpstr>
      <vt:lpstr>Journals/magazines</vt:lpstr>
      <vt:lpstr>Electronic Information</vt:lpstr>
      <vt:lpstr>Quotations </vt:lpstr>
      <vt:lpstr>Listing your references at the end of your work</vt:lpstr>
      <vt:lpstr>Think About it………</vt:lpstr>
      <vt:lpstr>Good habits  </vt:lpstr>
      <vt:lpstr>Where Do I Find the Reference details?</vt:lpstr>
      <vt:lpstr>Practice with notes</vt:lpstr>
      <vt:lpstr>Using Microsoft word</vt:lpstr>
      <vt:lpstr>  Short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Reference Using the Harvard System</dc:title>
  <dc:creator>lhartley</dc:creator>
  <cp:lastModifiedBy>Margaret O'Neill</cp:lastModifiedBy>
  <cp:revision>187</cp:revision>
  <cp:lastPrinted>2017-10-03T07:34:00Z</cp:lastPrinted>
  <dcterms:created xsi:type="dcterms:W3CDTF">2011-03-23T11:48:43Z</dcterms:created>
  <dcterms:modified xsi:type="dcterms:W3CDTF">2019-11-04T09:29:20Z</dcterms:modified>
</cp:coreProperties>
</file>