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handoutMasterIdLst>
    <p:handoutMasterId r:id="rId25"/>
  </p:handoutMasterIdLst>
  <p:sldIdLst>
    <p:sldId id="288" r:id="rId2"/>
    <p:sldId id="256" r:id="rId3"/>
    <p:sldId id="298" r:id="rId4"/>
    <p:sldId id="257" r:id="rId5"/>
    <p:sldId id="258" r:id="rId6"/>
    <p:sldId id="289" r:id="rId7"/>
    <p:sldId id="279" r:id="rId8"/>
    <p:sldId id="295" r:id="rId9"/>
    <p:sldId id="296" r:id="rId10"/>
    <p:sldId id="263" r:id="rId11"/>
    <p:sldId id="264" r:id="rId12"/>
    <p:sldId id="270" r:id="rId13"/>
    <p:sldId id="273" r:id="rId14"/>
    <p:sldId id="265" r:id="rId15"/>
    <p:sldId id="266" r:id="rId16"/>
    <p:sldId id="290" r:id="rId17"/>
    <p:sldId id="260" r:id="rId18"/>
    <p:sldId id="292" r:id="rId19"/>
    <p:sldId id="278" r:id="rId20"/>
    <p:sldId id="294" r:id="rId21"/>
    <p:sldId id="297" r:id="rId22"/>
    <p:sldId id="291" r:id="rId23"/>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7" autoAdjust="0"/>
  </p:normalViewPr>
  <p:slideViewPr>
    <p:cSldViewPr>
      <p:cViewPr varScale="1">
        <p:scale>
          <a:sx n="68" d="100"/>
          <a:sy n="68" d="100"/>
        </p:scale>
        <p:origin x="1178" y="63"/>
      </p:cViewPr>
      <p:guideLst>
        <p:guide orient="horz" pos="2160"/>
        <p:guide pos="2880"/>
      </p:guideLst>
    </p:cSldViewPr>
  </p:slideViewPr>
  <p:outlineViewPr>
    <p:cViewPr>
      <p:scale>
        <a:sx n="33" d="100"/>
        <a:sy n="33" d="100"/>
      </p:scale>
      <p:origin x="0" y="37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887186" cy="49633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3" y="3"/>
            <a:ext cx="2887186" cy="496331"/>
          </a:xfrm>
          <a:prstGeom prst="rect">
            <a:avLst/>
          </a:prstGeom>
        </p:spPr>
        <p:txBody>
          <a:bodyPr vert="horz" lIns="91440" tIns="45720" rIns="91440" bIns="45720" rtlCol="0"/>
          <a:lstStyle>
            <a:lvl1pPr algn="r">
              <a:defRPr sz="1200"/>
            </a:lvl1pPr>
          </a:lstStyle>
          <a:p>
            <a:fld id="{86C27823-B31B-447E-A498-E00C3EF4D227}" type="datetimeFigureOut">
              <a:rPr lang="en-US" smtClean="0"/>
              <a:pPr/>
              <a:t>4/2/2025</a:t>
            </a:fld>
            <a:endParaRPr lang="en-GB"/>
          </a:p>
        </p:txBody>
      </p:sp>
      <p:sp>
        <p:nvSpPr>
          <p:cNvPr id="4" name="Footer Placeholder 3"/>
          <p:cNvSpPr>
            <a:spLocks noGrp="1"/>
          </p:cNvSpPr>
          <p:nvPr>
            <p:ph type="ftr" sz="quarter" idx="2"/>
          </p:nvPr>
        </p:nvSpPr>
        <p:spPr>
          <a:xfrm>
            <a:off x="3" y="9428586"/>
            <a:ext cx="2887186"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3" y="9428586"/>
            <a:ext cx="2887186" cy="496331"/>
          </a:xfrm>
          <a:prstGeom prst="rect">
            <a:avLst/>
          </a:prstGeom>
        </p:spPr>
        <p:txBody>
          <a:bodyPr vert="horz" lIns="91440" tIns="45720" rIns="91440" bIns="45720" rtlCol="0" anchor="b"/>
          <a:lstStyle>
            <a:lvl1pPr algn="r">
              <a:defRPr sz="1200"/>
            </a:lvl1pPr>
          </a:lstStyle>
          <a:p>
            <a:fld id="{A114C18F-D691-45BD-8BFE-C2680A1B7F62}" type="slidenum">
              <a:rPr lang="en-GB" smtClean="0"/>
              <a:pPr/>
              <a:t>‹#›</a:t>
            </a:fld>
            <a:endParaRPr lang="en-GB"/>
          </a:p>
        </p:txBody>
      </p:sp>
    </p:spTree>
    <p:extLst>
      <p:ext uri="{BB962C8B-B14F-4D97-AF65-F5344CB8AC3E}">
        <p14:creationId xmlns:p14="http://schemas.microsoft.com/office/powerpoint/2010/main" val="114461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E70F53CB-1365-4FB2-A17D-5CDF288369D5}" type="datetimeFigureOut">
              <a:rPr lang="en-GB" smtClean="0"/>
              <a:t>02/04/2025</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a:defRPr sz="1200"/>
            </a:lvl1pPr>
          </a:lstStyle>
          <a:p>
            <a:fld id="{AE15D20B-6E05-4905-A8E0-234BAFB07743}" type="slidenum">
              <a:rPr lang="en-GB" smtClean="0"/>
              <a:t>‹#›</a:t>
            </a:fld>
            <a:endParaRPr lang="en-GB"/>
          </a:p>
        </p:txBody>
      </p:sp>
    </p:spTree>
    <p:extLst>
      <p:ext uri="{BB962C8B-B14F-4D97-AF65-F5344CB8AC3E}">
        <p14:creationId xmlns:p14="http://schemas.microsoft.com/office/powerpoint/2010/main" val="537324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an intro.   Enough to get you thinking and using some online tools to help the process. Reinforces by your lecturer throughout the </a:t>
            </a:r>
            <a:r>
              <a:rPr lang="en-GB"/>
              <a:t>yer</a:t>
            </a:r>
          </a:p>
        </p:txBody>
      </p:sp>
      <p:sp>
        <p:nvSpPr>
          <p:cNvPr id="4" name="Slide Number Placeholder 3"/>
          <p:cNvSpPr>
            <a:spLocks noGrp="1"/>
          </p:cNvSpPr>
          <p:nvPr>
            <p:ph type="sldNum" sz="quarter" idx="5"/>
          </p:nvPr>
        </p:nvSpPr>
        <p:spPr/>
        <p:txBody>
          <a:bodyPr/>
          <a:lstStyle/>
          <a:p>
            <a:fld id="{AE15D20B-6E05-4905-A8E0-234BAFB07743}" type="slidenum">
              <a:rPr lang="en-GB" smtClean="0"/>
              <a:t>1</a:t>
            </a:fld>
            <a:endParaRPr lang="en-GB"/>
          </a:p>
        </p:txBody>
      </p:sp>
    </p:spTree>
    <p:extLst>
      <p:ext uri="{BB962C8B-B14F-4D97-AF65-F5344CB8AC3E}">
        <p14:creationId xmlns:p14="http://schemas.microsoft.com/office/powerpoint/2010/main" val="364503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information is also available as a separate word document on our Moodle pages.</a:t>
            </a:r>
          </a:p>
        </p:txBody>
      </p:sp>
      <p:sp>
        <p:nvSpPr>
          <p:cNvPr id="4" name="Slide Number Placeholder 3"/>
          <p:cNvSpPr>
            <a:spLocks noGrp="1"/>
          </p:cNvSpPr>
          <p:nvPr>
            <p:ph type="sldNum" sz="quarter" idx="5"/>
          </p:nvPr>
        </p:nvSpPr>
        <p:spPr/>
        <p:txBody>
          <a:bodyPr/>
          <a:lstStyle/>
          <a:p>
            <a:fld id="{AE15D20B-6E05-4905-A8E0-234BAFB07743}" type="slidenum">
              <a:rPr lang="en-GB" smtClean="0"/>
              <a:t>21</a:t>
            </a:fld>
            <a:endParaRPr lang="en-GB"/>
          </a:p>
        </p:txBody>
      </p:sp>
    </p:spTree>
    <p:extLst>
      <p:ext uri="{BB962C8B-B14F-4D97-AF65-F5344CB8AC3E}">
        <p14:creationId xmlns:p14="http://schemas.microsoft.com/office/powerpoint/2010/main" val="422370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time!</a:t>
            </a:r>
          </a:p>
        </p:txBody>
      </p:sp>
      <p:sp>
        <p:nvSpPr>
          <p:cNvPr id="4" name="Slide Number Placeholder 3"/>
          <p:cNvSpPr>
            <a:spLocks noGrp="1"/>
          </p:cNvSpPr>
          <p:nvPr>
            <p:ph type="sldNum" sz="quarter" idx="5"/>
          </p:nvPr>
        </p:nvSpPr>
        <p:spPr/>
        <p:txBody>
          <a:bodyPr/>
          <a:lstStyle/>
          <a:p>
            <a:fld id="{AE15D20B-6E05-4905-A8E0-234BAFB07743}" type="slidenum">
              <a:rPr lang="en-GB" smtClean="0"/>
              <a:t>22</a:t>
            </a:fld>
            <a:endParaRPr lang="en-GB"/>
          </a:p>
        </p:txBody>
      </p:sp>
    </p:spTree>
    <p:extLst>
      <p:ext uri="{BB962C8B-B14F-4D97-AF65-F5344CB8AC3E}">
        <p14:creationId xmlns:p14="http://schemas.microsoft.com/office/powerpoint/2010/main" val="401651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system  EG</a:t>
            </a:r>
            <a:r>
              <a:rPr lang="en-GB" baseline="0" dirty="0"/>
              <a:t>  MLA APA</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2</a:t>
            </a:fld>
            <a:endParaRPr lang="en-GB"/>
          </a:p>
        </p:txBody>
      </p:sp>
    </p:spTree>
    <p:extLst>
      <p:ext uri="{BB962C8B-B14F-4D97-AF65-F5344CB8AC3E}">
        <p14:creationId xmlns:p14="http://schemas.microsoft.com/office/powerpoint/2010/main" val="157964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student declaration form signed at start of term</a:t>
            </a:r>
          </a:p>
        </p:txBody>
      </p:sp>
      <p:sp>
        <p:nvSpPr>
          <p:cNvPr id="4" name="Slide Number Placeholder 3"/>
          <p:cNvSpPr>
            <a:spLocks noGrp="1"/>
          </p:cNvSpPr>
          <p:nvPr>
            <p:ph type="sldNum" sz="quarter" idx="5"/>
          </p:nvPr>
        </p:nvSpPr>
        <p:spPr/>
        <p:txBody>
          <a:bodyPr/>
          <a:lstStyle/>
          <a:p>
            <a:fld id="{AE15D20B-6E05-4905-A8E0-234BAFB07743}" type="slidenum">
              <a:rPr lang="en-GB" smtClean="0"/>
              <a:t>5</a:t>
            </a:fld>
            <a:endParaRPr lang="en-GB"/>
          </a:p>
        </p:txBody>
      </p:sp>
    </p:spTree>
    <p:extLst>
      <p:ext uri="{BB962C8B-B14F-4D97-AF65-F5344CB8AC3E}">
        <p14:creationId xmlns:p14="http://schemas.microsoft.com/office/powerpoint/2010/main" val="425983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Taken from a booklet created by Leeds Uni. Illustrate with Cottrell</a:t>
            </a:r>
            <a:r>
              <a:rPr lang="en-GB" baseline="0" dirty="0"/>
              <a:t> study skills plus get the students to source citation and get reference.</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7</a:t>
            </a:fld>
            <a:endParaRPr lang="en-GB"/>
          </a:p>
        </p:txBody>
      </p:sp>
    </p:spTree>
    <p:extLst>
      <p:ext uri="{BB962C8B-B14F-4D97-AF65-F5344CB8AC3E}">
        <p14:creationId xmlns:p14="http://schemas.microsoft.com/office/powerpoint/2010/main" val="56350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how an essay may look.  Possibly used as a handout.</a:t>
            </a:r>
          </a:p>
        </p:txBody>
      </p:sp>
      <p:sp>
        <p:nvSpPr>
          <p:cNvPr id="4" name="Slide Number Placeholder 3"/>
          <p:cNvSpPr>
            <a:spLocks noGrp="1"/>
          </p:cNvSpPr>
          <p:nvPr>
            <p:ph type="sldNum" sz="quarter" idx="5"/>
          </p:nvPr>
        </p:nvSpPr>
        <p:spPr/>
        <p:txBody>
          <a:bodyPr/>
          <a:lstStyle/>
          <a:p>
            <a:fld id="{AE15D20B-6E05-4905-A8E0-234BAFB07743}" type="slidenum">
              <a:rPr lang="en-GB" smtClean="0"/>
              <a:t>8</a:t>
            </a:fld>
            <a:endParaRPr lang="en-GB"/>
          </a:p>
        </p:txBody>
      </p:sp>
    </p:spTree>
    <p:extLst>
      <p:ext uri="{BB962C8B-B14F-4D97-AF65-F5344CB8AC3E}">
        <p14:creationId xmlns:p14="http://schemas.microsoft.com/office/powerpoint/2010/main" val="362910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book, journal and website  to illustrate</a:t>
            </a:r>
            <a:r>
              <a:rPr lang="en-GB" baseline="0" dirty="0"/>
              <a:t> where you are getting the information from – not always straight forward.  Got to be in this order and format-  part of the standards.</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10</a:t>
            </a:fld>
            <a:endParaRPr lang="en-GB"/>
          </a:p>
        </p:txBody>
      </p:sp>
    </p:spTree>
    <p:extLst>
      <p:ext uri="{BB962C8B-B14F-4D97-AF65-F5344CB8AC3E}">
        <p14:creationId xmlns:p14="http://schemas.microsoft.com/office/powerpoint/2010/main" val="134190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Logically </a:t>
            </a:r>
            <a:r>
              <a:rPr lang="en-GB" baseline="0" dirty="0"/>
              <a:t> - you are just trying to help someone else retrace your research path.  Use book again to illustrate the who what when etc.  So far only shown book but logic follows no matter the format of item.</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16</a:t>
            </a:fld>
            <a:endParaRPr lang="en-GB"/>
          </a:p>
        </p:txBody>
      </p:sp>
    </p:spTree>
    <p:extLst>
      <p:ext uri="{BB962C8B-B14F-4D97-AF65-F5344CB8AC3E}">
        <p14:creationId xmlns:p14="http://schemas.microsoft.com/office/powerpoint/2010/main" val="3590200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Template</a:t>
            </a:r>
            <a:r>
              <a:rPr lang="en-GB" baseline="0" dirty="0"/>
              <a:t> sheet, example sheet  plus the links to some of the tools get into the habit of using.</a:t>
            </a:r>
            <a:endParaRPr lang="en-GB" dirty="0"/>
          </a:p>
        </p:txBody>
      </p:sp>
      <p:sp>
        <p:nvSpPr>
          <p:cNvPr id="4" name="Slide Number Placeholder 3"/>
          <p:cNvSpPr>
            <a:spLocks noGrp="1"/>
          </p:cNvSpPr>
          <p:nvPr>
            <p:ph type="sldNum" sz="quarter" idx="10"/>
          </p:nvPr>
        </p:nvSpPr>
        <p:spPr/>
        <p:txBody>
          <a:bodyPr/>
          <a:lstStyle/>
          <a:p>
            <a:fld id="{AE15D20B-6E05-4905-A8E0-234BAFB07743}" type="slidenum">
              <a:rPr lang="en-GB" smtClean="0"/>
              <a:t>17</a:t>
            </a:fld>
            <a:endParaRPr lang="en-GB"/>
          </a:p>
        </p:txBody>
      </p:sp>
    </p:spTree>
    <p:extLst>
      <p:ext uri="{BB962C8B-B14F-4D97-AF65-F5344CB8AC3E}">
        <p14:creationId xmlns:p14="http://schemas.microsoft.com/office/powerpoint/2010/main" val="191132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Uni. Could be 5- 10% or your mark,   Support of lecturing and Learning Centre  staff </a:t>
            </a:r>
          </a:p>
        </p:txBody>
      </p:sp>
      <p:sp>
        <p:nvSpPr>
          <p:cNvPr id="4" name="Slide Number Placeholder 3"/>
          <p:cNvSpPr>
            <a:spLocks noGrp="1"/>
          </p:cNvSpPr>
          <p:nvPr>
            <p:ph type="sldNum" sz="quarter" idx="10"/>
          </p:nvPr>
        </p:nvSpPr>
        <p:spPr/>
        <p:txBody>
          <a:bodyPr/>
          <a:lstStyle/>
          <a:p>
            <a:fld id="{AE15D20B-6E05-4905-A8E0-234BAFB07743}" type="slidenum">
              <a:rPr lang="en-GB" smtClean="0"/>
              <a:t>19</a:t>
            </a:fld>
            <a:endParaRPr lang="en-GB"/>
          </a:p>
        </p:txBody>
      </p:sp>
    </p:spTree>
    <p:extLst>
      <p:ext uri="{BB962C8B-B14F-4D97-AF65-F5344CB8AC3E}">
        <p14:creationId xmlns:p14="http://schemas.microsoft.com/office/powerpoint/2010/main" val="250737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1FEF35-C1CD-44AB-94C4-4DD50082E4CE}" type="datetimeFigureOut">
              <a:rPr lang="en-US" smtClean="0"/>
              <a:pPr/>
              <a:t>4/2/2025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FEF35-C1CD-44AB-94C4-4DD50082E4CE}" type="datetimeFigureOut">
              <a:rPr lang="en-US" smtClean="0"/>
              <a:pPr/>
              <a:t>4/2/2025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FEF35-C1CD-44AB-94C4-4DD50082E4CE}" type="datetimeFigureOut">
              <a:rPr lang="en-US" smtClean="0"/>
              <a:pPr/>
              <a:t>4/2/2025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FEF35-C1CD-44AB-94C4-4DD50082E4CE}" type="datetimeFigureOut">
              <a:rPr lang="en-US" smtClean="0"/>
              <a:pPr/>
              <a:t>4/2/2025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FEF35-C1CD-44AB-94C4-4DD50082E4CE}" type="datetimeFigureOut">
              <a:rPr lang="en-US" smtClean="0"/>
              <a:pPr/>
              <a:t>4/2/2025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1FEF35-C1CD-44AB-94C4-4DD50082E4CE}" type="datetimeFigureOut">
              <a:rPr lang="en-US" smtClean="0"/>
              <a:pPr/>
              <a:t>4/2/2025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1FEF35-C1CD-44AB-94C4-4DD50082E4CE}" type="datetimeFigureOut">
              <a:rPr lang="en-US" smtClean="0"/>
              <a:pPr/>
              <a:t>4/2/2025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1FEF35-C1CD-44AB-94C4-4DD50082E4CE}" type="datetimeFigureOut">
              <a:rPr lang="en-US" smtClean="0"/>
              <a:pPr/>
              <a:t>4/2/2025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FEF35-C1CD-44AB-94C4-4DD50082E4CE}" type="datetimeFigureOut">
              <a:rPr lang="en-US" smtClean="0"/>
              <a:pPr/>
              <a:t>4/2/2025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5A4385-B0E5-4C61-B16B-3CCB15B5F11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1FEF35-C1CD-44AB-94C4-4DD50082E4CE}" type="datetimeFigureOut">
              <a:rPr lang="en-US" smtClean="0"/>
              <a:pPr/>
              <a:t>4/2/2025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5A4385-B0E5-4C61-B16B-3CCB15B5F119}" type="slidenum">
              <a:rPr lang="en-GB" smtClean="0"/>
              <a:pPr/>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01FEF35-C1CD-44AB-94C4-4DD50082E4CE}" type="datetimeFigureOut">
              <a:rPr lang="en-US" smtClean="0"/>
              <a:pPr/>
              <a:t>4/2/2025</a:t>
            </a:fld>
            <a:endParaRPr lang="en-GB"/>
          </a:p>
        </p:txBody>
      </p:sp>
      <p:sp>
        <p:nvSpPr>
          <p:cNvPr id="9" name="Slide Number Placeholder 8"/>
          <p:cNvSpPr>
            <a:spLocks noGrp="1"/>
          </p:cNvSpPr>
          <p:nvPr>
            <p:ph type="sldNum" sz="quarter" idx="11"/>
          </p:nvPr>
        </p:nvSpPr>
        <p:spPr/>
        <p:txBody>
          <a:bodyPr/>
          <a:lstStyle/>
          <a:p>
            <a:fld id="{D45A4385-B0E5-4C61-B16B-3CCB15B5F119}"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45A4385-B0E5-4C61-B16B-3CCB15B5F119}"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01FEF35-C1CD-44AB-94C4-4DD50082E4CE}" type="datetimeFigureOut">
              <a:rPr lang="en-US" smtClean="0"/>
              <a:pPr/>
              <a:t>4/2/2025</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lm.nih.gov/medlineplus/stres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bbc.co.uk/science/0/2168544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ibweb.anglia.ac.uk/referencing/harvard.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libweb.anglia.ac.uk/referencing/files/wordReferencing.mp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itethisforme.com/uk/referencing-generator/harvard" TargetMode="External"/><Relationship Id="rId7" Type="http://schemas.openxmlformats.org/officeDocument/2006/relationships/hyperlink" Target="https://www.neilstoolbox.com/harvard-generator/"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mybib.com/#/projects/yPo0DZ/citations" TargetMode="External"/><Relationship Id="rId5" Type="http://schemas.openxmlformats.org/officeDocument/2006/relationships/hyperlink" Target="https://www.zotero.org/" TargetMode="External"/><Relationship Id="rId4" Type="http://schemas.openxmlformats.org/officeDocument/2006/relationships/hyperlink" Target="https://www.scribbr.co.uk/referencing/generato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library.northampton.ac.uk/liberation/ref/cat.ph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Harvard Referencing</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What we will cover:</a:t>
            </a:r>
          </a:p>
          <a:p>
            <a:pPr marL="0" indent="0">
              <a:buNone/>
            </a:pPr>
            <a:endParaRPr lang="en-GB" dirty="0"/>
          </a:p>
          <a:p>
            <a:pPr marL="0" indent="0">
              <a:buNone/>
            </a:pPr>
            <a:r>
              <a:rPr lang="en-GB" dirty="0"/>
              <a:t>    What referencing is</a:t>
            </a:r>
          </a:p>
          <a:p>
            <a:pPr marL="0" indent="0">
              <a:buNone/>
            </a:pPr>
            <a:r>
              <a:rPr lang="en-GB" dirty="0"/>
              <a:t>    Why we do it</a:t>
            </a:r>
          </a:p>
          <a:p>
            <a:pPr marL="0" indent="0">
              <a:buNone/>
            </a:pPr>
            <a:r>
              <a:rPr lang="en-GB" dirty="0"/>
              <a:t>    How we do it</a:t>
            </a:r>
          </a:p>
          <a:p>
            <a:pPr marL="0" indent="0">
              <a:buNone/>
            </a:pPr>
            <a:r>
              <a:rPr lang="en-GB" dirty="0"/>
              <a:t>    Sources of further information.</a:t>
            </a:r>
          </a:p>
          <a:p>
            <a:pPr marL="0" indent="0">
              <a:buNone/>
            </a:pPr>
            <a:endParaRPr lang="en-GB" dirty="0"/>
          </a:p>
          <a:p>
            <a:pPr marL="0" indent="0">
              <a:buNone/>
            </a:pPr>
            <a:r>
              <a:rPr lang="en-GB" dirty="0"/>
              <a:t>This session will show you how to cite and reference in a standard manner using the Harvard system.</a:t>
            </a:r>
          </a:p>
          <a:p>
            <a:pPr marL="0" indent="0">
              <a:buNone/>
            </a:pPr>
            <a:r>
              <a:rPr lang="en-GB" dirty="0"/>
              <a:t>        </a:t>
            </a:r>
          </a:p>
        </p:txBody>
      </p:sp>
    </p:spTree>
    <p:extLst>
      <p:ext uri="{BB962C8B-B14F-4D97-AF65-F5344CB8AC3E}">
        <p14:creationId xmlns:p14="http://schemas.microsoft.com/office/powerpoint/2010/main" val="4063885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7620000" cy="144016"/>
          </a:xfrm>
        </p:spPr>
        <p:txBody>
          <a:bodyPr>
            <a:normAutofit fontScale="90000"/>
          </a:bodyPr>
          <a:lstStyle/>
          <a:p>
            <a:br>
              <a:rPr lang="en-GB" dirty="0"/>
            </a:br>
            <a:r>
              <a:rPr lang="en-GB" dirty="0"/>
              <a:t>What Information Do I Need? </a:t>
            </a:r>
          </a:p>
        </p:txBody>
      </p:sp>
      <p:sp>
        <p:nvSpPr>
          <p:cNvPr id="3" name="Content Placeholder 2"/>
          <p:cNvSpPr>
            <a:spLocks noGrp="1"/>
          </p:cNvSpPr>
          <p:nvPr>
            <p:ph idx="1"/>
          </p:nvPr>
        </p:nvSpPr>
        <p:spPr>
          <a:xfrm>
            <a:off x="467544" y="1556792"/>
            <a:ext cx="7620000" cy="4800600"/>
          </a:xfrm>
        </p:spPr>
        <p:txBody>
          <a:bodyPr>
            <a:normAutofit fontScale="85000" lnSpcReduction="20000"/>
          </a:bodyPr>
          <a:lstStyle/>
          <a:p>
            <a:r>
              <a:rPr lang="en-GB" sz="2400" b="1" dirty="0"/>
              <a:t>Books</a:t>
            </a:r>
          </a:p>
          <a:p>
            <a:endParaRPr lang="en-GB" sz="2400" b="1" dirty="0"/>
          </a:p>
          <a:p>
            <a:r>
              <a:rPr lang="en-GB" sz="2400" dirty="0"/>
              <a:t>Surname of author(s) , comma, initials(s) full stop.</a:t>
            </a:r>
          </a:p>
          <a:p>
            <a:r>
              <a:rPr lang="en-GB" sz="2400" dirty="0"/>
              <a:t>Year of publication (in brackets)</a:t>
            </a:r>
          </a:p>
          <a:p>
            <a:r>
              <a:rPr lang="en-GB" sz="2400" dirty="0"/>
              <a:t>Title , full stop. (in italics)</a:t>
            </a:r>
          </a:p>
          <a:p>
            <a:r>
              <a:rPr lang="en-GB" sz="2400" dirty="0"/>
              <a:t>Edition </a:t>
            </a:r>
          </a:p>
          <a:p>
            <a:r>
              <a:rPr lang="en-GB" sz="2400" dirty="0"/>
              <a:t>Place of publication (city or town) followed by a colon</a:t>
            </a:r>
          </a:p>
          <a:p>
            <a:r>
              <a:rPr lang="en-GB" sz="2400" dirty="0"/>
              <a:t>Publisher’s name, full stop.</a:t>
            </a:r>
          </a:p>
          <a:p>
            <a:endParaRPr lang="en-GB" sz="2400" dirty="0"/>
          </a:p>
          <a:p>
            <a:r>
              <a:rPr lang="en-GB" sz="2400" dirty="0"/>
              <a:t>Cottrell, S. (2008) </a:t>
            </a:r>
            <a:r>
              <a:rPr lang="en-GB" sz="2400" i="1" dirty="0"/>
              <a:t>The Study Skills Handbook</a:t>
            </a:r>
            <a:r>
              <a:rPr lang="en-GB" sz="2400" dirty="0"/>
              <a:t>. 3</a:t>
            </a:r>
            <a:r>
              <a:rPr lang="en-GB" sz="2400" baseline="30000" dirty="0"/>
              <a:t>rd</a:t>
            </a:r>
            <a:r>
              <a:rPr lang="en-GB" sz="2400" dirty="0"/>
              <a:t> ed. Basingstoke: Palgrave Macmillan. </a:t>
            </a:r>
          </a:p>
          <a:p>
            <a:endParaRPr lang="en-GB" sz="2400" dirty="0"/>
          </a:p>
          <a:p>
            <a:r>
              <a:rPr lang="en-GB" sz="2400" dirty="0" err="1"/>
              <a:t>Tortora</a:t>
            </a:r>
            <a:r>
              <a:rPr lang="en-GB" sz="2400" dirty="0"/>
              <a:t>, G </a:t>
            </a:r>
            <a:r>
              <a:rPr lang="en-GB" sz="2400" dirty="0" err="1"/>
              <a:t>J.and</a:t>
            </a:r>
            <a:r>
              <a:rPr lang="en-GB" sz="2400" dirty="0"/>
              <a:t> </a:t>
            </a:r>
            <a:r>
              <a:rPr lang="en-GB" sz="2400" dirty="0" err="1"/>
              <a:t>Derrickson</a:t>
            </a:r>
            <a:r>
              <a:rPr lang="en-GB" sz="2400" dirty="0"/>
              <a:t>, B. (2007) </a:t>
            </a:r>
            <a:r>
              <a:rPr lang="en-GB" sz="2400" i="1" dirty="0"/>
              <a:t>Introduction to the human body: the essentials of anatomy and physiology. </a:t>
            </a:r>
            <a:r>
              <a:rPr lang="en-GB" sz="2400" dirty="0"/>
              <a:t>7</a:t>
            </a:r>
            <a:r>
              <a:rPr lang="en-GB" sz="2400" baseline="30000" dirty="0"/>
              <a:t>th</a:t>
            </a:r>
            <a:r>
              <a:rPr lang="en-GB" sz="2400" dirty="0"/>
              <a:t> ed. New York: Wiley.</a:t>
            </a:r>
          </a:p>
          <a:p>
            <a:endParaRPr lang="en-GB"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Editors</a:t>
            </a:r>
          </a:p>
        </p:txBody>
      </p:sp>
      <p:sp>
        <p:nvSpPr>
          <p:cNvPr id="3" name="Content Placeholder 2"/>
          <p:cNvSpPr>
            <a:spLocks noGrp="1"/>
          </p:cNvSpPr>
          <p:nvPr>
            <p:ph idx="1"/>
          </p:nvPr>
        </p:nvSpPr>
        <p:spPr/>
        <p:txBody>
          <a:bodyPr>
            <a:normAutofit lnSpcReduction="10000"/>
          </a:bodyPr>
          <a:lstStyle/>
          <a:p>
            <a:pPr>
              <a:buNone/>
            </a:pPr>
            <a:r>
              <a:rPr lang="en-GB" dirty="0"/>
              <a:t>If the book is edited, use of the editor(s) followed by (ed.) in place of the author. </a:t>
            </a:r>
          </a:p>
          <a:p>
            <a:pPr>
              <a:buNone/>
            </a:pPr>
            <a:r>
              <a:rPr lang="en-GB" dirty="0"/>
              <a:t>Example</a:t>
            </a:r>
          </a:p>
          <a:p>
            <a:r>
              <a:rPr lang="en-GB" dirty="0"/>
              <a:t>Holborn, M., (ed) (2015)  Contemporary Sociology. Cambridge: Polity Press.</a:t>
            </a:r>
          </a:p>
          <a:p>
            <a:pPr>
              <a:buNone/>
            </a:pPr>
            <a:r>
              <a:rPr lang="en-GB" b="1" dirty="0"/>
              <a:t>Corporate Author</a:t>
            </a:r>
          </a:p>
          <a:p>
            <a:pPr>
              <a:buNone/>
            </a:pPr>
            <a:r>
              <a:rPr lang="en-GB" dirty="0"/>
              <a:t>When something is published by an organisation or a company there will probably be no individual author that you can identify.</a:t>
            </a:r>
          </a:p>
          <a:p>
            <a:pPr>
              <a:buNone/>
            </a:pPr>
            <a:r>
              <a:rPr lang="en-GB" dirty="0"/>
              <a:t>Example</a:t>
            </a:r>
          </a:p>
          <a:p>
            <a:r>
              <a:rPr lang="en-GB" dirty="0"/>
              <a:t>Scottish Social Services Council (2008) Migrant workers research:  a report to the Scottish Social Services Council 2008. Dundee:  Scottish Social Services Council.</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Journals/magazines</a:t>
            </a:r>
          </a:p>
        </p:txBody>
      </p:sp>
      <p:sp>
        <p:nvSpPr>
          <p:cNvPr id="3" name="Content Placeholder 2"/>
          <p:cNvSpPr>
            <a:spLocks noGrp="1"/>
          </p:cNvSpPr>
          <p:nvPr>
            <p:ph idx="1"/>
          </p:nvPr>
        </p:nvSpPr>
        <p:spPr/>
        <p:txBody>
          <a:bodyPr>
            <a:normAutofit fontScale="92500"/>
          </a:bodyPr>
          <a:lstStyle/>
          <a:p>
            <a:pPr>
              <a:buNone/>
            </a:pPr>
            <a:r>
              <a:rPr lang="en-GB" dirty="0"/>
              <a:t>Information for journal articles can  generally be found on the contents page. </a:t>
            </a:r>
          </a:p>
          <a:p>
            <a:pPr>
              <a:buNone/>
            </a:pPr>
            <a:r>
              <a:rPr lang="en-GB" dirty="0"/>
              <a:t>When referencing you need to include:</a:t>
            </a:r>
          </a:p>
          <a:p>
            <a:r>
              <a:rPr lang="en-GB" dirty="0"/>
              <a:t>Surname of the author (s) comma initial (s) full stop.</a:t>
            </a:r>
          </a:p>
          <a:p>
            <a:r>
              <a:rPr lang="en-GB" dirty="0"/>
              <a:t>Year of publication in brackets</a:t>
            </a:r>
          </a:p>
          <a:p>
            <a:r>
              <a:rPr lang="en-GB" dirty="0"/>
              <a:t>Title of the article</a:t>
            </a:r>
          </a:p>
          <a:p>
            <a:r>
              <a:rPr lang="en-GB" dirty="0"/>
              <a:t>Title of the journal  (in italics) comma.</a:t>
            </a:r>
          </a:p>
          <a:p>
            <a:r>
              <a:rPr lang="en-GB" dirty="0"/>
              <a:t>Volume number, issue part number (in brackets), comma</a:t>
            </a:r>
          </a:p>
          <a:p>
            <a:r>
              <a:rPr lang="en-GB" dirty="0"/>
              <a:t>First and last pages of the article separated by a hyphen and indicated by the abbreviation “pp” if more than one page.</a:t>
            </a:r>
          </a:p>
          <a:p>
            <a:pPr>
              <a:buNone/>
            </a:pPr>
            <a:r>
              <a:rPr lang="en-GB" dirty="0"/>
              <a:t>Examples</a:t>
            </a:r>
          </a:p>
          <a:p>
            <a:pPr>
              <a:buNone/>
            </a:pPr>
            <a:r>
              <a:rPr lang="en-GB" dirty="0"/>
              <a:t> Daniels, S (2008) Animal magic, </a:t>
            </a:r>
            <a:r>
              <a:rPr lang="en-GB" i="1" dirty="0"/>
              <a:t>Nursing Standard, </a:t>
            </a:r>
            <a:r>
              <a:rPr lang="en-GB" dirty="0"/>
              <a:t>23 (8), p.28</a:t>
            </a:r>
          </a:p>
          <a:p>
            <a:pPr>
              <a:buNone/>
            </a:pPr>
            <a:r>
              <a:rPr lang="en-GB" i="1" dirty="0" err="1"/>
              <a:t>MacBrain</a:t>
            </a:r>
            <a:r>
              <a:rPr lang="en-GB" i="1" dirty="0"/>
              <a:t>, S (2007) Colour me beautiful, </a:t>
            </a:r>
            <a:r>
              <a:rPr lang="en-GB" dirty="0"/>
              <a:t>Guild News , `April pp 78-86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Electronic Information</a:t>
            </a:r>
          </a:p>
        </p:txBody>
      </p:sp>
      <p:sp>
        <p:nvSpPr>
          <p:cNvPr id="3" name="Content Placeholder 2"/>
          <p:cNvSpPr>
            <a:spLocks noGrp="1"/>
          </p:cNvSpPr>
          <p:nvPr>
            <p:ph idx="1"/>
          </p:nvPr>
        </p:nvSpPr>
        <p:spPr>
          <a:xfrm>
            <a:off x="457200" y="1268760"/>
            <a:ext cx="8229600" cy="5328592"/>
          </a:xfrm>
        </p:spPr>
        <p:txBody>
          <a:bodyPr>
            <a:normAutofit fontScale="32500" lnSpcReduction="20000"/>
          </a:bodyPr>
          <a:lstStyle/>
          <a:p>
            <a:r>
              <a:rPr lang="en-GB" sz="5500" dirty="0"/>
              <a:t>Authorship or source of information. If this is not clear use whoever you think is responsible for the item.</a:t>
            </a:r>
          </a:p>
          <a:p>
            <a:r>
              <a:rPr lang="en-GB" sz="5500" dirty="0"/>
              <a:t>The date of “publication” (in brackets) This is the date when the pages were most recently updated. It usually appears at the bottom of the page.</a:t>
            </a:r>
          </a:p>
          <a:p>
            <a:r>
              <a:rPr lang="en-GB" sz="5500" dirty="0"/>
              <a:t>The title (in italics) Use the “home” page title if the specific document title is unclear.</a:t>
            </a:r>
          </a:p>
          <a:p>
            <a:r>
              <a:rPr lang="en-GB" sz="5500" dirty="0"/>
              <a:t>The type of resource in square brackets  </a:t>
            </a:r>
            <a:r>
              <a:rPr lang="en-GB" sz="5500" dirty="0" err="1"/>
              <a:t>eg</a:t>
            </a:r>
            <a:r>
              <a:rPr lang="en-GB" sz="5500" dirty="0"/>
              <a:t> [online]</a:t>
            </a:r>
          </a:p>
          <a:p>
            <a:r>
              <a:rPr lang="en-GB" sz="5500" dirty="0"/>
              <a:t>The URL (uniform resource locator – for a web address)</a:t>
            </a:r>
          </a:p>
          <a:p>
            <a:r>
              <a:rPr lang="en-GB" sz="5500" dirty="0"/>
              <a:t>The date the source was accessed [in square brackets] </a:t>
            </a:r>
          </a:p>
          <a:p>
            <a:endParaRPr lang="en-GB" sz="4500" dirty="0"/>
          </a:p>
          <a:p>
            <a:endParaRPr lang="en-GB" sz="4500" dirty="0"/>
          </a:p>
          <a:p>
            <a:endParaRPr lang="en-GB" dirty="0"/>
          </a:p>
          <a:p>
            <a:endParaRPr lang="en-GB" dirty="0"/>
          </a:p>
          <a:p>
            <a:pPr>
              <a:buNone/>
            </a:pPr>
            <a:endParaRPr lang="en-GB" dirty="0"/>
          </a:p>
          <a:p>
            <a:pPr>
              <a:buNone/>
            </a:pPr>
            <a:r>
              <a:rPr lang="en-GB" sz="4900" dirty="0"/>
              <a:t>Examples:</a:t>
            </a:r>
          </a:p>
          <a:p>
            <a:pPr>
              <a:buNone/>
            </a:pPr>
            <a:r>
              <a:rPr lang="en-GB" sz="4900" dirty="0"/>
              <a:t>U.S. National Library of Medicine (2008) Health topics: Stress [Online] MedlinePlus Available at:</a:t>
            </a:r>
          </a:p>
          <a:p>
            <a:pPr>
              <a:buNone/>
            </a:pPr>
            <a:r>
              <a:rPr lang="en-GB" sz="4900" dirty="0"/>
              <a:t>  </a:t>
            </a:r>
            <a:r>
              <a:rPr lang="en-GB" sz="4900" dirty="0">
                <a:hlinkClick r:id="rId2"/>
              </a:rPr>
              <a:t>http://www.nlm.nih.gov/medlineplus/stress.html</a:t>
            </a:r>
            <a:r>
              <a:rPr lang="en-GB" sz="4900" dirty="0"/>
              <a:t>  [assessed 4</a:t>
            </a:r>
            <a:r>
              <a:rPr lang="en-GB" sz="4900" baseline="30000" dirty="0"/>
              <a:t>th</a:t>
            </a:r>
            <a:r>
              <a:rPr lang="en-GB" sz="4900" dirty="0"/>
              <a:t> Dec 2008]</a:t>
            </a:r>
          </a:p>
          <a:p>
            <a:pPr>
              <a:buNone/>
            </a:pPr>
            <a:endParaRPr lang="en-GB" sz="4900" dirty="0"/>
          </a:p>
          <a:p>
            <a:pPr>
              <a:buNone/>
            </a:pPr>
            <a:endParaRPr lang="en-GB" sz="4900" dirty="0"/>
          </a:p>
          <a:p>
            <a:pPr>
              <a:buNone/>
            </a:pPr>
            <a:r>
              <a:rPr lang="en-GB" sz="4900" dirty="0"/>
              <a:t>Web address (URLs) may change or disappear completely this is why it’s essential that the date you actually accessed the information is recorded.  Get into good habits, cut and paste the web address to any document you are working on. It is easier to delete information you no longer require  than trying to back track trying to relocate your source.</a:t>
            </a:r>
          </a:p>
          <a:p>
            <a:pPr>
              <a:buNone/>
            </a:pPr>
            <a:endParaRPr lang="en-GB" sz="4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Quotations </a:t>
            </a:r>
          </a:p>
        </p:txBody>
      </p:sp>
      <p:sp>
        <p:nvSpPr>
          <p:cNvPr id="3" name="Content Placeholder 2"/>
          <p:cNvSpPr>
            <a:spLocks noGrp="1"/>
          </p:cNvSpPr>
          <p:nvPr>
            <p:ph idx="1"/>
          </p:nvPr>
        </p:nvSpPr>
        <p:spPr/>
        <p:txBody>
          <a:bodyPr>
            <a:normAutofit/>
          </a:bodyPr>
          <a:lstStyle/>
          <a:p>
            <a:pPr>
              <a:buNone/>
            </a:pPr>
            <a:r>
              <a:rPr lang="en-GB" dirty="0"/>
              <a:t>If you make a direct quote from another source of information you must use quotation marks to indicate this. The author(s) and date must be stated and if possible the page number from which the quote was taken.</a:t>
            </a:r>
          </a:p>
          <a:p>
            <a:pPr>
              <a:buNone/>
            </a:pPr>
            <a:r>
              <a:rPr lang="en-GB" dirty="0"/>
              <a:t>Example</a:t>
            </a:r>
          </a:p>
          <a:p>
            <a:r>
              <a:rPr lang="en-GB" dirty="0"/>
              <a:t>Webb (1999) said that “prejudice is commonly based on , or justified by, a stereotype.” (Webb 1999, p16)</a:t>
            </a:r>
          </a:p>
          <a:p>
            <a:pPr>
              <a:buNone/>
            </a:pPr>
            <a:r>
              <a:rPr lang="en-GB" dirty="0"/>
              <a:t>Try not to use quotations too often and vary the way you introduce them into your text. The full reference to your source of the quotes should be listed with your other references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Listing your references at the end of your work</a:t>
            </a:r>
          </a:p>
        </p:txBody>
      </p:sp>
      <p:sp>
        <p:nvSpPr>
          <p:cNvPr id="3" name="Content Placeholder 2"/>
          <p:cNvSpPr>
            <a:spLocks noGrp="1"/>
          </p:cNvSpPr>
          <p:nvPr>
            <p:ph idx="1"/>
          </p:nvPr>
        </p:nvSpPr>
        <p:spPr/>
        <p:txBody>
          <a:bodyPr>
            <a:normAutofit/>
          </a:bodyPr>
          <a:lstStyle/>
          <a:p>
            <a:pPr>
              <a:buNone/>
            </a:pPr>
            <a:r>
              <a:rPr lang="en-GB" dirty="0"/>
              <a:t>Only make reference to documents or sources of information you have referred to within the text of your work. The list must be in alphabetical order of the author’s surname.</a:t>
            </a:r>
          </a:p>
          <a:p>
            <a:pPr>
              <a:buNone/>
            </a:pPr>
            <a:r>
              <a:rPr lang="en-GB" dirty="0"/>
              <a:t>Example</a:t>
            </a:r>
          </a:p>
          <a:p>
            <a:pPr>
              <a:buNone/>
            </a:pPr>
            <a:r>
              <a:rPr lang="en-GB" dirty="0"/>
              <a:t>[anon]</a:t>
            </a:r>
          </a:p>
          <a:p>
            <a:pPr>
              <a:buNone/>
            </a:pPr>
            <a:r>
              <a:rPr lang="en-GB" dirty="0" err="1"/>
              <a:t>Haralambos</a:t>
            </a:r>
            <a:r>
              <a:rPr lang="en-GB" dirty="0"/>
              <a:t>, M</a:t>
            </a:r>
          </a:p>
          <a:p>
            <a:pPr>
              <a:buNone/>
            </a:pPr>
            <a:r>
              <a:rPr lang="en-GB" dirty="0" err="1"/>
              <a:t>Tortora</a:t>
            </a:r>
            <a:r>
              <a:rPr lang="en-GB" dirty="0"/>
              <a:t>, G. J.</a:t>
            </a:r>
          </a:p>
          <a:p>
            <a:pPr>
              <a:buNone/>
            </a:pPr>
            <a:r>
              <a:rPr lang="en-GB" dirty="0"/>
              <a:t>Webb</a:t>
            </a:r>
          </a:p>
          <a:p>
            <a:pPr>
              <a:buNone/>
            </a:pPr>
            <a:r>
              <a:rPr lang="en-GB" dirty="0"/>
              <a:t>Where there is no obvious author use [anon]  </a:t>
            </a:r>
          </a:p>
          <a:p>
            <a:pPr>
              <a:buNone/>
            </a:pPr>
            <a:r>
              <a:rPr lang="en-GB" dirty="0"/>
              <a:t>If you cannot find a date of publication, make this clear </a:t>
            </a:r>
            <a:r>
              <a:rPr lang="en-GB" dirty="0" err="1"/>
              <a:t>eg</a:t>
            </a:r>
            <a:r>
              <a:rPr lang="en-GB" dirty="0"/>
              <a:t> [no date] or [undated]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Think About it………</a:t>
            </a:r>
          </a:p>
        </p:txBody>
      </p:sp>
      <p:sp>
        <p:nvSpPr>
          <p:cNvPr id="3" name="Content Placeholder 2"/>
          <p:cNvSpPr>
            <a:spLocks noGrp="1"/>
          </p:cNvSpPr>
          <p:nvPr>
            <p:ph idx="1"/>
          </p:nvPr>
        </p:nvSpPr>
        <p:spPr/>
        <p:txBody>
          <a:bodyPr/>
          <a:lstStyle/>
          <a:p>
            <a:r>
              <a:rPr lang="en-GB" dirty="0"/>
              <a:t>Who</a:t>
            </a:r>
          </a:p>
          <a:p>
            <a:r>
              <a:rPr lang="en-GB" dirty="0"/>
              <a:t>When</a:t>
            </a:r>
          </a:p>
          <a:p>
            <a:r>
              <a:rPr lang="en-GB" dirty="0"/>
              <a:t>What </a:t>
            </a:r>
          </a:p>
          <a:p>
            <a:r>
              <a:rPr lang="en-GB" dirty="0"/>
              <a:t>Where</a:t>
            </a:r>
          </a:p>
          <a:p>
            <a:r>
              <a:rPr lang="en-GB" dirty="0"/>
              <a:t>How</a:t>
            </a:r>
          </a:p>
        </p:txBody>
      </p:sp>
    </p:spTree>
    <p:extLst>
      <p:ext uri="{BB962C8B-B14F-4D97-AF65-F5344CB8AC3E}">
        <p14:creationId xmlns:p14="http://schemas.microsoft.com/office/powerpoint/2010/main" val="330145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Good habits		</a:t>
            </a:r>
          </a:p>
        </p:txBody>
      </p:sp>
      <p:sp>
        <p:nvSpPr>
          <p:cNvPr id="3" name="Content Placeholder 2"/>
          <p:cNvSpPr>
            <a:spLocks noGrp="1"/>
          </p:cNvSpPr>
          <p:nvPr>
            <p:ph idx="1"/>
          </p:nvPr>
        </p:nvSpPr>
        <p:spPr/>
        <p:txBody>
          <a:bodyPr/>
          <a:lstStyle/>
          <a:p>
            <a:r>
              <a:rPr lang="en-GB" dirty="0"/>
              <a:t>Take the full details of each source of information as you use it as it may not be available later. Cut and paste the address of any electronic sources as you use them. If your unsure of how to do any of this, ask for assistance. Library and lecturing staff are always available to help.</a:t>
            </a:r>
          </a:p>
          <a:p>
            <a:r>
              <a:rPr lang="en-GB" dirty="0"/>
              <a:t>We will introduce to some online tools at the end of these slides where using these good habits are essential and save you lots of time and hassle.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Do I Find the Reference details?</a:t>
            </a:r>
          </a:p>
        </p:txBody>
      </p:sp>
      <p:sp>
        <p:nvSpPr>
          <p:cNvPr id="3" name="Content Placeholder 2"/>
          <p:cNvSpPr>
            <a:spLocks noGrp="1"/>
          </p:cNvSpPr>
          <p:nvPr>
            <p:ph idx="1"/>
          </p:nvPr>
        </p:nvSpPr>
        <p:spPr/>
        <p:txBody>
          <a:bodyPr>
            <a:normAutofit lnSpcReduction="10000"/>
          </a:bodyPr>
          <a:lstStyle/>
          <a:p>
            <a:pPr>
              <a:buNone/>
            </a:pPr>
            <a:r>
              <a:rPr lang="en-GB" dirty="0"/>
              <a:t>This, obviously, varies depending on the type of source you are citing.</a:t>
            </a:r>
          </a:p>
          <a:p>
            <a:pPr>
              <a:buNone/>
            </a:pPr>
            <a:endParaRPr lang="en-GB" dirty="0"/>
          </a:p>
          <a:p>
            <a:r>
              <a:rPr lang="en-GB" dirty="0"/>
              <a:t>Books  - check the title page and the back of title page.</a:t>
            </a:r>
          </a:p>
          <a:p>
            <a:endParaRPr lang="en-GB" dirty="0"/>
          </a:p>
          <a:p>
            <a:r>
              <a:rPr lang="en-GB" dirty="0"/>
              <a:t>Journals – check the front cover, spine or first page. Specific article details can be found on the content page or the beginning or end of the article itself.</a:t>
            </a:r>
          </a:p>
          <a:p>
            <a:endParaRPr lang="en-GB" dirty="0"/>
          </a:p>
          <a:p>
            <a:r>
              <a:rPr lang="en-GB" dirty="0"/>
              <a:t>Websites – First page of the website, </a:t>
            </a:r>
            <a:r>
              <a:rPr lang="en-GB" dirty="0" err="1"/>
              <a:t>Url</a:t>
            </a:r>
            <a:r>
              <a:rPr lang="en-GB" dirty="0"/>
              <a:t> at the top address bar. Plus. If printing , the </a:t>
            </a:r>
            <a:r>
              <a:rPr lang="en-GB" dirty="0" err="1"/>
              <a:t>url</a:t>
            </a:r>
            <a:r>
              <a:rPr lang="en-GB" dirty="0"/>
              <a:t> will be at the bottom of the page Dates </a:t>
            </a:r>
            <a:r>
              <a:rPr lang="en-GB" dirty="0" err="1"/>
              <a:t>Etc</a:t>
            </a:r>
            <a:r>
              <a:rPr lang="en-GB" dirty="0"/>
              <a:t> are usually at the bottom of the page. </a:t>
            </a:r>
            <a:r>
              <a:rPr lang="en-GB" dirty="0">
                <a:hlinkClick r:id="rId2"/>
              </a:rPr>
              <a:t>http://www.bbc.co.uk/science/0/21685448</a:t>
            </a:r>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2849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  and Further Reference.</a:t>
            </a:r>
          </a:p>
        </p:txBody>
      </p:sp>
      <p:sp>
        <p:nvSpPr>
          <p:cNvPr id="3" name="Content Placeholder 2"/>
          <p:cNvSpPr>
            <a:spLocks noGrp="1"/>
          </p:cNvSpPr>
          <p:nvPr>
            <p:ph idx="1"/>
          </p:nvPr>
        </p:nvSpPr>
        <p:spPr/>
        <p:txBody>
          <a:bodyPr>
            <a:normAutofit fontScale="85000" lnSpcReduction="20000"/>
          </a:bodyPr>
          <a:lstStyle/>
          <a:p>
            <a:r>
              <a:rPr lang="en-GB" dirty="0"/>
              <a:t>Importance of good practice at this stage in your academic career is really important.</a:t>
            </a:r>
          </a:p>
          <a:p>
            <a:endParaRPr lang="en-GB" dirty="0"/>
          </a:p>
          <a:p>
            <a:r>
              <a:rPr lang="en-GB" dirty="0"/>
              <a:t>Most colleges and Universities produce their own guidance. One of the better sources it’s in a question/answer format is Anglian Ruskin Uni.:</a:t>
            </a:r>
          </a:p>
          <a:p>
            <a:endParaRPr lang="en-GB" dirty="0"/>
          </a:p>
          <a:p>
            <a:endParaRPr lang="en-GB" dirty="0"/>
          </a:p>
          <a:p>
            <a:r>
              <a:rPr lang="en-GB" dirty="0"/>
              <a:t>Anglia Uni. used for checking problems. </a:t>
            </a:r>
            <a:r>
              <a:rPr lang="en-GB" dirty="0">
                <a:hlinkClick r:id="rId3"/>
              </a:rPr>
              <a:t>http://libweb.anglia.ac.uk/referencing/harvard.htm</a:t>
            </a:r>
            <a:endParaRPr lang="en-GB" dirty="0"/>
          </a:p>
          <a:p>
            <a:endParaRPr lang="en-GB" dirty="0"/>
          </a:p>
          <a:p>
            <a:r>
              <a:rPr lang="en-GB" dirty="0"/>
              <a:t>They also provide a short video on how to use the reference tab on word:</a:t>
            </a:r>
          </a:p>
          <a:p>
            <a:endParaRPr lang="en-GB" dirty="0"/>
          </a:p>
          <a:p>
            <a:endParaRPr lang="en-GB" dirty="0"/>
          </a:p>
          <a:p>
            <a:r>
              <a:rPr lang="en-GB" dirty="0">
                <a:hlinkClick r:id="rId4"/>
              </a:rPr>
              <a:t>Microsoft reference Tool  -  Short video from Anglia </a:t>
            </a:r>
            <a:r>
              <a:rPr lang="en-GB" dirty="0" err="1">
                <a:hlinkClick r:id="rId4"/>
              </a:rPr>
              <a:t>Rusking</a:t>
            </a:r>
            <a:r>
              <a:rPr lang="en-GB" dirty="0">
                <a:hlinkClick r:id="rId4"/>
              </a:rPr>
              <a:t> Uni. on how to use it</a:t>
            </a:r>
            <a:r>
              <a:rPr lang="en-GB" dirty="0"/>
              <a:t>.</a:t>
            </a:r>
          </a:p>
          <a:p>
            <a:endParaRPr lang="en-GB" dirty="0"/>
          </a:p>
          <a:p>
            <a:endParaRPr lang="en-GB" dirty="0"/>
          </a:p>
          <a:p>
            <a:endParaRPr lang="en-GB" dirty="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543800" cy="720080"/>
          </a:xfrm>
        </p:spPr>
        <p:txBody>
          <a:bodyPr>
            <a:normAutofit fontScale="90000"/>
          </a:bodyPr>
          <a:lstStyle/>
          <a:p>
            <a:r>
              <a:rPr lang="en-GB" dirty="0"/>
              <a:t>What is a reference</a:t>
            </a:r>
          </a:p>
        </p:txBody>
      </p:sp>
      <p:sp>
        <p:nvSpPr>
          <p:cNvPr id="3" name="Subtitle 2"/>
          <p:cNvSpPr>
            <a:spLocks noGrp="1"/>
          </p:cNvSpPr>
          <p:nvPr>
            <p:ph type="subTitle" idx="1"/>
          </p:nvPr>
        </p:nvSpPr>
        <p:spPr>
          <a:xfrm>
            <a:off x="755576" y="2132856"/>
            <a:ext cx="7016824" cy="4296540"/>
          </a:xfrm>
        </p:spPr>
        <p:txBody>
          <a:bodyPr>
            <a:normAutofit/>
          </a:bodyPr>
          <a:lstStyle/>
          <a:p>
            <a:pPr algn="l"/>
            <a:r>
              <a:rPr lang="en-GB" sz="2400" b="1" dirty="0"/>
              <a:t>In this context a reference is a detailed description of any document from which you have taken information, e.g.  A complete book, journal/magazine article, a website etc.  You are referring to and acknowledging  someone else’s work. </a:t>
            </a:r>
          </a:p>
          <a:p>
            <a:pPr algn="l"/>
            <a:endParaRPr lang="en-GB" sz="2400" b="1" dirty="0"/>
          </a:p>
          <a:p>
            <a:pPr algn="l"/>
            <a:r>
              <a:rPr lang="en-GB" sz="2400" b="1" dirty="0"/>
              <a:t>The Concise Oxford Dictionary  (2022, p 301) defines reference as :  “the action of referring to a source of information or higher authority “  </a:t>
            </a:r>
          </a:p>
          <a:p>
            <a:pPr algn="l"/>
            <a:endParaRPr lang="en-GB" sz="2400" b="1" dirty="0"/>
          </a:p>
          <a:p>
            <a:pPr algn="l"/>
            <a:endParaRPr lang="en-GB"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Microsoft word and Other Tools</a:t>
            </a:r>
          </a:p>
        </p:txBody>
      </p:sp>
      <p:sp>
        <p:nvSpPr>
          <p:cNvPr id="3" name="Content Placeholder 2"/>
          <p:cNvSpPr>
            <a:spLocks noGrp="1"/>
          </p:cNvSpPr>
          <p:nvPr>
            <p:ph idx="1"/>
          </p:nvPr>
        </p:nvSpPr>
        <p:spPr/>
        <p:txBody>
          <a:bodyPr>
            <a:normAutofit/>
          </a:bodyPr>
          <a:lstStyle/>
          <a:p>
            <a:r>
              <a:rPr lang="en-GB" dirty="0"/>
              <a:t>Work through an example using the referencing tool on word.</a:t>
            </a:r>
          </a:p>
          <a:p>
            <a:endParaRPr lang="en-GB" dirty="0"/>
          </a:p>
          <a:p>
            <a:endParaRPr lang="en-GB" dirty="0"/>
          </a:p>
          <a:p>
            <a:r>
              <a:rPr lang="en-GB" dirty="0"/>
              <a:t>If time , have a look at some of the other referencing tools available on the next slide.</a:t>
            </a:r>
          </a:p>
          <a:p>
            <a:endParaRPr lang="en-GB" dirty="0"/>
          </a:p>
        </p:txBody>
      </p:sp>
    </p:spTree>
    <p:extLst>
      <p:ext uri="{BB962C8B-B14F-4D97-AF65-F5344CB8AC3E}">
        <p14:creationId xmlns:p14="http://schemas.microsoft.com/office/powerpoint/2010/main" val="13388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8D3A65-99C7-A963-8B84-2765D4FA376A}"/>
              </a:ext>
            </a:extLst>
          </p:cNvPr>
          <p:cNvSpPr txBox="1"/>
          <p:nvPr/>
        </p:nvSpPr>
        <p:spPr>
          <a:xfrm>
            <a:off x="1979712" y="1997839"/>
            <a:ext cx="4878288" cy="4801314"/>
          </a:xfrm>
          <a:prstGeom prst="rect">
            <a:avLst/>
          </a:prstGeom>
          <a:noFill/>
        </p:spPr>
        <p:txBody>
          <a:bodyPr wrap="square">
            <a:spAutoFit/>
          </a:bodyPr>
          <a:lstStyle/>
          <a:p>
            <a:r>
              <a:rPr lang="en-GB" dirty="0">
                <a:hlinkClick r:id="rId3"/>
              </a:rPr>
              <a:t>Cite This For Me</a:t>
            </a:r>
            <a:endParaRPr lang="en-GB" dirty="0"/>
          </a:p>
          <a:p>
            <a:r>
              <a:rPr lang="en-GB" dirty="0"/>
              <a:t> FREE Harvard Referencing Generator &amp; Guide | Cite This For Me</a:t>
            </a:r>
          </a:p>
          <a:p>
            <a:endParaRPr lang="en-GB" dirty="0"/>
          </a:p>
          <a:p>
            <a:r>
              <a:rPr lang="en-GB" dirty="0" err="1">
                <a:hlinkClick r:id="rId4"/>
              </a:rPr>
              <a:t>Scribbr</a:t>
            </a:r>
            <a:r>
              <a:rPr lang="en-GB" dirty="0">
                <a:hlinkClick r:id="rId4"/>
              </a:rPr>
              <a:t> </a:t>
            </a:r>
            <a:r>
              <a:rPr lang="en-GB" dirty="0"/>
              <a:t>Harvard Referencing Generator &amp; Guide | </a:t>
            </a:r>
            <a:r>
              <a:rPr lang="en-GB" dirty="0" err="1"/>
              <a:t>Scribbr</a:t>
            </a:r>
            <a:r>
              <a:rPr lang="en-GB" dirty="0"/>
              <a:t> FREE Cite This For Me </a:t>
            </a:r>
          </a:p>
          <a:p>
            <a:endParaRPr lang="en-GB" dirty="0"/>
          </a:p>
          <a:p>
            <a:r>
              <a:rPr lang="en-GB" dirty="0">
                <a:hlinkClick r:id="rId5"/>
              </a:rPr>
              <a:t>Zotero</a:t>
            </a:r>
            <a:r>
              <a:rPr lang="en-GB" dirty="0"/>
              <a:t> </a:t>
            </a:r>
            <a:r>
              <a:rPr lang="en-GB" dirty="0" err="1"/>
              <a:t>ZoteroBib</a:t>
            </a:r>
            <a:r>
              <a:rPr lang="en-GB" dirty="0"/>
              <a:t>: Fast, free bibliography generator - MLA, APA, Chicago, Harvard citations (zbib.org)</a:t>
            </a:r>
          </a:p>
          <a:p>
            <a:endParaRPr lang="en-GB" dirty="0"/>
          </a:p>
          <a:p>
            <a:r>
              <a:rPr lang="en-GB" dirty="0"/>
              <a:t> </a:t>
            </a:r>
            <a:r>
              <a:rPr lang="en-GB" dirty="0" err="1">
                <a:hlinkClick r:id="rId6"/>
              </a:rPr>
              <a:t>mybib</a:t>
            </a:r>
            <a:r>
              <a:rPr lang="en-GB" dirty="0">
                <a:hlinkClick r:id="rId6"/>
              </a:rPr>
              <a:t> </a:t>
            </a:r>
            <a:r>
              <a:rPr lang="en-GB" dirty="0"/>
              <a:t>Free Harvard Referencing Generator [Updated for 2024] (mybib.com)</a:t>
            </a:r>
          </a:p>
          <a:p>
            <a:endParaRPr lang="en-GB" dirty="0"/>
          </a:p>
          <a:p>
            <a:r>
              <a:rPr lang="en-GB" dirty="0"/>
              <a:t> </a:t>
            </a:r>
            <a:r>
              <a:rPr lang="en-GB" dirty="0">
                <a:hlinkClick r:id="rId7"/>
              </a:rPr>
              <a:t>Neil’s Toolbox </a:t>
            </a:r>
            <a:r>
              <a:rPr lang="en-GB" dirty="0"/>
              <a:t>Harvard Reference Generator Tool: Easy Harvard-style referencing created for essays, reports and dissertations </a:t>
            </a:r>
          </a:p>
        </p:txBody>
      </p:sp>
    </p:spTree>
    <p:extLst>
      <p:ext uri="{BB962C8B-B14F-4D97-AF65-F5344CB8AC3E}">
        <p14:creationId xmlns:p14="http://schemas.microsoft.com/office/powerpoint/2010/main" val="1007271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Short Quiz</a:t>
            </a:r>
          </a:p>
        </p:txBody>
      </p:sp>
      <p:sp>
        <p:nvSpPr>
          <p:cNvPr id="3" name="Content Placeholder 2"/>
          <p:cNvSpPr>
            <a:spLocks noGrp="1"/>
          </p:cNvSpPr>
          <p:nvPr>
            <p:ph idx="1"/>
          </p:nvPr>
        </p:nvSpPr>
        <p:spPr/>
        <p:txBody>
          <a:bodyPr/>
          <a:lstStyle/>
          <a:p>
            <a:r>
              <a:rPr lang="en-GB" dirty="0"/>
              <a:t>A  bit of fun you may like to try for yourself to test </a:t>
            </a:r>
            <a:r>
              <a:rPr lang="en-GB"/>
              <a:t>your knowledge!</a:t>
            </a:r>
            <a:endParaRPr lang="en-GB" dirty="0"/>
          </a:p>
          <a:p>
            <a:endParaRPr lang="en-GB" dirty="0"/>
          </a:p>
          <a:p>
            <a:r>
              <a:rPr lang="en-GB" dirty="0"/>
              <a:t>Harvey the Referencing Cat….</a:t>
            </a:r>
          </a:p>
          <a:p>
            <a:endParaRPr lang="en-GB" dirty="0"/>
          </a:p>
          <a:p>
            <a:r>
              <a:rPr lang="en-GB" dirty="0">
                <a:hlinkClick r:id="rId3"/>
              </a:rPr>
              <a:t>http://library.northampton.ac.uk/liberation/ref/cat.php</a:t>
            </a:r>
            <a:endParaRPr lang="en-GB" dirty="0"/>
          </a:p>
          <a:p>
            <a:endParaRPr lang="en-GB" dirty="0"/>
          </a:p>
        </p:txBody>
      </p:sp>
    </p:spTree>
    <p:extLst>
      <p:ext uri="{BB962C8B-B14F-4D97-AF65-F5344CB8AC3E}">
        <p14:creationId xmlns:p14="http://schemas.microsoft.com/office/powerpoint/2010/main" val="178507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B20B-157A-3FE1-93D7-2DB062152F30}"/>
              </a:ext>
            </a:extLst>
          </p:cNvPr>
          <p:cNvSpPr>
            <a:spLocks noGrp="1"/>
          </p:cNvSpPr>
          <p:nvPr>
            <p:ph type="ctrTitle"/>
          </p:nvPr>
        </p:nvSpPr>
        <p:spPr/>
        <p:txBody>
          <a:bodyPr/>
          <a:lstStyle/>
          <a:p>
            <a:r>
              <a:rPr lang="en-GB" dirty="0"/>
              <a:t>Harvard Referencing</a:t>
            </a:r>
          </a:p>
        </p:txBody>
      </p:sp>
      <p:sp>
        <p:nvSpPr>
          <p:cNvPr id="3" name="Subtitle 2">
            <a:extLst>
              <a:ext uri="{FF2B5EF4-FFF2-40B4-BE49-F238E27FC236}">
                <a16:creationId xmlns:a16="http://schemas.microsoft.com/office/drawing/2014/main" id="{4BB84E36-EB69-1BF5-AECC-E8591B5A0F38}"/>
              </a:ext>
            </a:extLst>
          </p:cNvPr>
          <p:cNvSpPr>
            <a:spLocks noGrp="1"/>
          </p:cNvSpPr>
          <p:nvPr>
            <p:ph type="subTitle" idx="1"/>
          </p:nvPr>
        </p:nvSpPr>
        <p:spPr/>
        <p:txBody>
          <a:bodyPr/>
          <a:lstStyle/>
          <a:p>
            <a:r>
              <a:rPr lang="en-GB" dirty="0"/>
              <a:t>Welcome to our short Introduction.</a:t>
            </a:r>
          </a:p>
        </p:txBody>
      </p:sp>
    </p:spTree>
    <p:extLst>
      <p:ext uri="{BB962C8B-B14F-4D97-AF65-F5344CB8AC3E}">
        <p14:creationId xmlns:p14="http://schemas.microsoft.com/office/powerpoint/2010/main" val="368628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Reference?</a:t>
            </a:r>
          </a:p>
        </p:txBody>
      </p:sp>
      <p:sp>
        <p:nvSpPr>
          <p:cNvPr id="3" name="Content Placeholder 2"/>
          <p:cNvSpPr>
            <a:spLocks noGrp="1"/>
          </p:cNvSpPr>
          <p:nvPr>
            <p:ph idx="1"/>
          </p:nvPr>
        </p:nvSpPr>
        <p:spPr>
          <a:xfrm>
            <a:off x="457200" y="1916832"/>
            <a:ext cx="7620000" cy="4483968"/>
          </a:xfrm>
        </p:spPr>
        <p:txBody>
          <a:bodyPr/>
          <a:lstStyle/>
          <a:p>
            <a:r>
              <a:rPr lang="en-GB" dirty="0"/>
              <a:t>Allow your lecturer to source your research</a:t>
            </a:r>
          </a:p>
          <a:p>
            <a:endParaRPr lang="en-GB" dirty="0"/>
          </a:p>
          <a:p>
            <a:r>
              <a:rPr lang="en-GB" dirty="0"/>
              <a:t>Help support any arguments you are making.</a:t>
            </a:r>
          </a:p>
          <a:p>
            <a:endParaRPr lang="en-GB" dirty="0"/>
          </a:p>
          <a:p>
            <a:r>
              <a:rPr lang="en-GB" dirty="0"/>
              <a:t>To demonstrate the breadth of your research.</a:t>
            </a:r>
          </a:p>
          <a:p>
            <a:endParaRPr lang="en-GB" dirty="0"/>
          </a:p>
          <a:p>
            <a:r>
              <a:rPr lang="en-GB" dirty="0"/>
              <a:t>Required academic practice</a:t>
            </a:r>
          </a:p>
          <a:p>
            <a:endParaRPr lang="en-GB" dirty="0"/>
          </a:p>
          <a:p>
            <a:r>
              <a:rPr lang="en-GB" dirty="0"/>
              <a:t>Credit the work of others   (avoid being accused of Plagiarism)</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Plagiarism</a:t>
            </a:r>
          </a:p>
        </p:txBody>
      </p:sp>
      <p:sp>
        <p:nvSpPr>
          <p:cNvPr id="3" name="Content Placeholder 2"/>
          <p:cNvSpPr>
            <a:spLocks noGrp="1"/>
          </p:cNvSpPr>
          <p:nvPr>
            <p:ph idx="1"/>
          </p:nvPr>
        </p:nvSpPr>
        <p:spPr/>
        <p:txBody>
          <a:bodyPr>
            <a:normAutofit/>
          </a:bodyPr>
          <a:lstStyle/>
          <a:p>
            <a:r>
              <a:rPr lang="en-GB" dirty="0"/>
              <a:t>The Concise Oxford Dictionary (2023, p263) defines plagiarise as  “to take the work or idea of someone else and pass it off as one’s own” </a:t>
            </a:r>
          </a:p>
          <a:p>
            <a:endParaRPr lang="en-GB" dirty="0"/>
          </a:p>
          <a:p>
            <a:r>
              <a:rPr lang="en-GB" dirty="0"/>
              <a:t>Failure to acknowledge your source of information and pass off someone else’s work as your own could lead to suspicion of plagiarism. </a:t>
            </a:r>
          </a:p>
          <a:p>
            <a:endParaRPr lang="en-GB" dirty="0"/>
          </a:p>
          <a:p>
            <a:r>
              <a:rPr lang="en-GB" dirty="0"/>
              <a:t>Plagiarism is taken very seriously within the college and it may result in disciplinary action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Cite and Write</a:t>
            </a:r>
          </a:p>
        </p:txBody>
      </p:sp>
      <p:sp>
        <p:nvSpPr>
          <p:cNvPr id="3" name="Content Placeholder 2"/>
          <p:cNvSpPr>
            <a:spLocks noGrp="1"/>
          </p:cNvSpPr>
          <p:nvPr>
            <p:ph idx="1"/>
          </p:nvPr>
        </p:nvSpPr>
        <p:spPr/>
        <p:txBody>
          <a:bodyPr/>
          <a:lstStyle/>
          <a:p>
            <a:r>
              <a:rPr lang="en-GB" dirty="0"/>
              <a:t>Making reference to other work is called </a:t>
            </a:r>
            <a:r>
              <a:rPr lang="en-GB" b="1" dirty="0"/>
              <a:t>citing or  “in text” referencing </a:t>
            </a:r>
          </a:p>
          <a:p>
            <a:r>
              <a:rPr lang="en-GB" dirty="0"/>
              <a:t>Full details of the work that are cited are given at the end of your written work in the form of a </a:t>
            </a:r>
            <a:r>
              <a:rPr lang="en-GB" b="1" dirty="0"/>
              <a:t>reference list.</a:t>
            </a:r>
          </a:p>
          <a:p>
            <a:endParaRPr lang="en-GB" b="1" dirty="0"/>
          </a:p>
          <a:p>
            <a:r>
              <a:rPr lang="en-GB" dirty="0"/>
              <a:t>Items that you have used in your background reading, but not cited, may be included under the heading ‘bibliography’, after the reference list.</a:t>
            </a:r>
          </a:p>
        </p:txBody>
      </p:sp>
    </p:spTree>
    <p:extLst>
      <p:ext uri="{BB962C8B-B14F-4D97-AF65-F5344CB8AC3E}">
        <p14:creationId xmlns:p14="http://schemas.microsoft.com/office/powerpoint/2010/main" val="2283263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Referencing in context </a:t>
            </a:r>
            <a:br>
              <a:rPr lang="en-GB" dirty="0"/>
            </a:br>
            <a:r>
              <a:rPr lang="en-GB" dirty="0"/>
              <a:t>Citation and Reference.</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51189" y="1600200"/>
            <a:ext cx="723202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6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B56D-9104-47B4-934D-2923613EDC15}"/>
              </a:ext>
            </a:extLst>
          </p:cNvPr>
          <p:cNvSpPr>
            <a:spLocks noGrp="1"/>
          </p:cNvSpPr>
          <p:nvPr>
            <p:ph type="title"/>
          </p:nvPr>
        </p:nvSpPr>
        <p:spPr/>
        <p:txBody>
          <a:bodyPr/>
          <a:lstStyle/>
          <a:p>
            <a:r>
              <a:rPr lang="en-GB" dirty="0"/>
              <a:t>Sample Assignment Including References</a:t>
            </a:r>
          </a:p>
        </p:txBody>
      </p:sp>
      <p:sp>
        <p:nvSpPr>
          <p:cNvPr id="3" name="Content Placeholder 2">
            <a:extLst>
              <a:ext uri="{FF2B5EF4-FFF2-40B4-BE49-F238E27FC236}">
                <a16:creationId xmlns:a16="http://schemas.microsoft.com/office/drawing/2014/main" id="{13D32128-A848-4D5B-B26D-E9CD6EA49DFA}"/>
              </a:ext>
            </a:extLst>
          </p:cNvPr>
          <p:cNvSpPr>
            <a:spLocks noGrp="1"/>
          </p:cNvSpPr>
          <p:nvPr>
            <p:ph idx="1"/>
          </p:nvPr>
        </p:nvSpPr>
        <p:spPr/>
        <p:txBody>
          <a:bodyPr>
            <a:normAutofit fontScale="77500" lnSpcReduction="20000"/>
          </a:bodyPr>
          <a:lstStyle/>
          <a:p>
            <a:r>
              <a:rPr lang="en-GB" dirty="0"/>
              <a:t>I am writing this assignment to illustrate how referencing using the Harvard style should look in your own essays/assignments. </a:t>
            </a:r>
            <a:r>
              <a:rPr lang="en-GB" b="1" dirty="0"/>
              <a:t>(Cottrell, 2019)</a:t>
            </a:r>
            <a:r>
              <a:rPr lang="en-GB" dirty="0"/>
              <a:t> It’s not a real essay and only intended as an illustration so, a lot of it may not make sense.  Some of the references are also made up and you will not be able to source some of the items listed.   Hopefully, it will help you understand the Harvard style and provide a good example of how an essay, properly referenced should look.    To make writing this easier I have used the referencing tab in word to add my citations (in text reference) and the reference list. A short video and explanation on how to use the referencing tab is available if needed. </a:t>
            </a:r>
            <a:r>
              <a:rPr lang="en-GB" b="1" dirty="0"/>
              <a:t>(Microsoft, 2023)      </a:t>
            </a:r>
            <a:r>
              <a:rPr lang="en-GB" dirty="0"/>
              <a:t>(This reference is real)</a:t>
            </a:r>
          </a:p>
          <a:p>
            <a:r>
              <a:rPr lang="en-GB" dirty="0"/>
              <a:t>Learning how to reference properly is an important part your college experience (</a:t>
            </a:r>
            <a:r>
              <a:rPr lang="en-GB" b="1" dirty="0"/>
              <a:t>Open University, 2022)  </a:t>
            </a:r>
            <a:r>
              <a:rPr lang="en-GB" dirty="0"/>
              <a:t>Most Universities and Colleges offer guidance and support for their students on how to reference.  The College offers a range of materials via Moodle, their Virtual Learning Environment </a:t>
            </a:r>
            <a:r>
              <a:rPr lang="en-GB" b="1" dirty="0"/>
              <a:t>(West Lothian College,</a:t>
            </a:r>
            <a:r>
              <a:rPr lang="en-GB" dirty="0"/>
              <a:t> </a:t>
            </a:r>
            <a:r>
              <a:rPr lang="en-GB" b="1" dirty="0"/>
              <a:t>2023) </a:t>
            </a:r>
            <a:r>
              <a:rPr lang="en-GB" dirty="0"/>
              <a:t>The importance of good  research is often highlighted in the media   </a:t>
            </a:r>
            <a:r>
              <a:rPr lang="en-GB" b="1" dirty="0"/>
              <a:t>(Brown, 2020) </a:t>
            </a:r>
            <a:r>
              <a:rPr lang="en-GB" dirty="0"/>
              <a:t>however, some students struggle to understand the relevance, especially when stressed by essay deadlines.  It’s Important that you keep making the effort, like a lot of things, the more you do it the easier it becomes.   In some instances, a good reference list can raise your overall marks difference between </a:t>
            </a:r>
          </a:p>
          <a:p>
            <a:r>
              <a:rPr lang="en-GB" dirty="0"/>
              <a:t>In a recent survey </a:t>
            </a:r>
            <a:r>
              <a:rPr lang="en-GB" b="1" dirty="0"/>
              <a:t>(Whitehill, 2022) </a:t>
            </a:r>
            <a:r>
              <a:rPr lang="en-GB" dirty="0"/>
              <a:t>about the top 20 lessons learned while at College, the Harvard referencing system was placed in 4</a:t>
            </a:r>
            <a:r>
              <a:rPr lang="en-GB" baseline="30000" dirty="0"/>
              <a:t>th</a:t>
            </a:r>
            <a:r>
              <a:rPr lang="en-GB" dirty="0"/>
              <a:t> position!</a:t>
            </a:r>
          </a:p>
          <a:p>
            <a:endParaRPr lang="en-GB" dirty="0"/>
          </a:p>
        </p:txBody>
      </p:sp>
    </p:spTree>
    <p:extLst>
      <p:ext uri="{BB962C8B-B14F-4D97-AF65-F5344CB8AC3E}">
        <p14:creationId xmlns:p14="http://schemas.microsoft.com/office/powerpoint/2010/main" val="312122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E4A1-F6DC-41C6-930A-22212E8517F7}"/>
              </a:ext>
            </a:extLst>
          </p:cNvPr>
          <p:cNvSpPr>
            <a:spLocks noGrp="1"/>
          </p:cNvSpPr>
          <p:nvPr>
            <p:ph type="title"/>
          </p:nvPr>
        </p:nvSpPr>
        <p:spPr/>
        <p:txBody>
          <a:bodyPr/>
          <a:lstStyle/>
          <a:p>
            <a:r>
              <a:rPr lang="en-GB" dirty="0"/>
              <a:t>Sample Reference List </a:t>
            </a:r>
          </a:p>
        </p:txBody>
      </p:sp>
      <p:sp>
        <p:nvSpPr>
          <p:cNvPr id="4" name="Rectangle 1">
            <a:extLst>
              <a:ext uri="{FF2B5EF4-FFF2-40B4-BE49-F238E27FC236}">
                <a16:creationId xmlns:a16="http://schemas.microsoft.com/office/drawing/2014/main" id="{D7B7CACF-B9EA-4460-92D7-6628B0209088}"/>
              </a:ext>
            </a:extLst>
          </p:cNvPr>
          <p:cNvSpPr>
            <a:spLocks noGrp="1" noChangeArrowheads="1"/>
          </p:cNvSpPr>
          <p:nvPr>
            <p:ph idx="1"/>
          </p:nvPr>
        </p:nvSpPr>
        <p:spPr bwMode="auto">
          <a:xfrm>
            <a:off x="457200" y="3785080"/>
            <a:ext cx="184731" cy="430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65EEB301-DD20-4FD2-AD0B-9917BDB4A421}"/>
              </a:ext>
            </a:extLst>
          </p:cNvPr>
          <p:cNvSpPr/>
          <p:nvPr/>
        </p:nvSpPr>
        <p:spPr>
          <a:xfrm>
            <a:off x="395537" y="1763032"/>
            <a:ext cx="7992888" cy="4524315"/>
          </a:xfrm>
          <a:prstGeom prst="rect">
            <a:avLst/>
          </a:prstGeom>
        </p:spPr>
        <p:txBody>
          <a:bodyPr wrap="square">
            <a:spAutoFit/>
          </a:bodyPr>
          <a:lstStyle/>
          <a:p>
            <a:r>
              <a:rPr lang="en-GB" dirty="0"/>
              <a:t>Brown, A., 2020. The Value of Academic Research. Edinburgh: Edinburgh University.</a:t>
            </a:r>
          </a:p>
          <a:p>
            <a:r>
              <a:rPr lang="en-GB" dirty="0"/>
              <a:t>Cottrell, S., 2019. Study Skills Handbook. 4th ed. London: MacMillan.</a:t>
            </a:r>
          </a:p>
          <a:p>
            <a:r>
              <a:rPr lang="en-GB" dirty="0"/>
              <a:t>Microsoft, 2023. Create a Bibliography, Citation and Reference. [Online] </a:t>
            </a:r>
          </a:p>
          <a:p>
            <a:r>
              <a:rPr lang="en-GB" dirty="0"/>
              <a:t>Available at: https://support.microsoft.com/en-us/office/create-a-bibliography-citations-and-references-17686589-4824-4940-9c69-342c289fa2a5?ns=winword&amp;version=19&amp;ui=en-us&amp;rs=en-us&amp;ad=us</a:t>
            </a:r>
          </a:p>
          <a:p>
            <a:r>
              <a:rPr lang="en-GB" dirty="0"/>
              <a:t>[Accessed 8 Nov. 2023].</a:t>
            </a:r>
          </a:p>
          <a:p>
            <a:r>
              <a:rPr lang="en-GB" dirty="0"/>
              <a:t>Open University, 2022. Study Skills. [Online] </a:t>
            </a:r>
          </a:p>
          <a:p>
            <a:r>
              <a:rPr lang="en-GB" dirty="0"/>
              <a:t>help.open.ac.uk/browse/study-skills</a:t>
            </a:r>
          </a:p>
          <a:p>
            <a:r>
              <a:rPr lang="en-GB" dirty="0"/>
              <a:t>[Accessed 17 June 2023].</a:t>
            </a:r>
          </a:p>
          <a:p>
            <a:r>
              <a:rPr lang="en-US" dirty="0"/>
              <a:t>West Lothian College, 2023. </a:t>
            </a:r>
            <a:r>
              <a:rPr lang="en-US" i="1" dirty="0"/>
              <a:t>Learning Centre. </a:t>
            </a:r>
            <a:r>
              <a:rPr lang="en-US" dirty="0"/>
              <a:t>[Online] </a:t>
            </a:r>
            <a:br>
              <a:rPr lang="en-US" dirty="0"/>
            </a:br>
            <a:r>
              <a:rPr lang="en-US" dirty="0"/>
              <a:t>Available at: </a:t>
            </a:r>
            <a:r>
              <a:rPr lang="en-US" u="sng" dirty="0"/>
              <a:t>https://moodle.west-lothian.ac.uk/course/view.php?id=170</a:t>
            </a:r>
            <a:br>
              <a:rPr lang="en-US" dirty="0"/>
            </a:br>
            <a:r>
              <a:rPr lang="en-US" dirty="0"/>
              <a:t>[Accessed 23 Oct 2023].</a:t>
            </a:r>
            <a:endParaRPr lang="en-GB" dirty="0"/>
          </a:p>
          <a:p>
            <a:r>
              <a:rPr lang="en-US" dirty="0"/>
              <a:t>Whitehill, M., 2022. Top 20 Life Lessons Learned at University. </a:t>
            </a:r>
            <a:r>
              <a:rPr lang="en-US" i="1" dirty="0"/>
              <a:t>Education Today</a:t>
            </a:r>
            <a:r>
              <a:rPr lang="en-US" dirty="0"/>
              <a:t>, 10 Dec., p. 5.</a:t>
            </a:r>
            <a:endParaRPr lang="en-GB" dirty="0"/>
          </a:p>
          <a:p>
            <a:endParaRPr lang="en-GB" dirty="0"/>
          </a:p>
        </p:txBody>
      </p:sp>
    </p:spTree>
    <p:extLst>
      <p:ext uri="{BB962C8B-B14F-4D97-AF65-F5344CB8AC3E}">
        <p14:creationId xmlns:p14="http://schemas.microsoft.com/office/powerpoint/2010/main" val="1301178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2142</TotalTime>
  <Words>2288</Words>
  <Application>Microsoft Office PowerPoint</Application>
  <PresentationFormat>On-screen Show (4:3)</PresentationFormat>
  <Paragraphs>196</Paragraphs>
  <Slides>22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Cambria</vt:lpstr>
      <vt:lpstr>Adjacency</vt:lpstr>
      <vt:lpstr>Harvard Referencing</vt:lpstr>
      <vt:lpstr>What is a reference</vt:lpstr>
      <vt:lpstr>Harvard Referencing</vt:lpstr>
      <vt:lpstr>Why Reference?</vt:lpstr>
      <vt:lpstr>Plagiarism</vt:lpstr>
      <vt:lpstr>Cite and Write</vt:lpstr>
      <vt:lpstr>Referencing in context  Citation and Reference.</vt:lpstr>
      <vt:lpstr>Sample Assignment Including References</vt:lpstr>
      <vt:lpstr>Sample Reference List </vt:lpstr>
      <vt:lpstr> What Information Do I Need? </vt:lpstr>
      <vt:lpstr>Editors</vt:lpstr>
      <vt:lpstr>Journals/magazines</vt:lpstr>
      <vt:lpstr>Electronic Information</vt:lpstr>
      <vt:lpstr>Quotations </vt:lpstr>
      <vt:lpstr>Listing your references at the end of your work</vt:lpstr>
      <vt:lpstr>Think About it………</vt:lpstr>
      <vt:lpstr>Good habits  </vt:lpstr>
      <vt:lpstr>Where Do I Find the Reference details?</vt:lpstr>
      <vt:lpstr>Practice  and Further Reference.</vt:lpstr>
      <vt:lpstr>Using Microsoft word and Other Tools</vt:lpstr>
      <vt:lpstr>PowerPoint Presentation</vt:lpstr>
      <vt:lpstr>  Short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Reference Using the Harvard System</dc:title>
  <dc:creator>lhartley</dc:creator>
  <cp:lastModifiedBy>Linda Hartley</cp:lastModifiedBy>
  <cp:revision>192</cp:revision>
  <cp:lastPrinted>2017-10-03T07:34:00Z</cp:lastPrinted>
  <dcterms:created xsi:type="dcterms:W3CDTF">2011-03-23T11:48:43Z</dcterms:created>
  <dcterms:modified xsi:type="dcterms:W3CDTF">2025-04-02T12:48:16Z</dcterms:modified>
</cp:coreProperties>
</file>